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257" r:id="rId6"/>
    <p:sldId id="258" r:id="rId7"/>
    <p:sldId id="284" r:id="rId8"/>
    <p:sldId id="259" r:id="rId9"/>
    <p:sldId id="260" r:id="rId10"/>
    <p:sldId id="288" r:id="rId11"/>
    <p:sldId id="281" r:id="rId12"/>
    <p:sldId id="282" r:id="rId13"/>
    <p:sldId id="278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83" r:id="rId23"/>
    <p:sldId id="274" r:id="rId24"/>
    <p:sldId id="275" r:id="rId25"/>
    <p:sldId id="286" r:id="rId26"/>
    <p:sldId id="285" r:id="rId27"/>
    <p:sldId id="277" r:id="rId28"/>
  </p:sldIdLst>
  <p:sldSz cx="9144000" cy="5143500" type="screen16x9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000"/>
    <a:srgbClr val="009D81"/>
    <a:srgbClr val="F5A300"/>
    <a:srgbClr val="FDCA00"/>
    <a:srgbClr val="9C1C26"/>
    <a:srgbClr val="312C8C"/>
    <a:srgbClr val="000000"/>
    <a:srgbClr val="B5B5B5"/>
    <a:srgbClr val="E950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72" autoAdjust="0"/>
    <p:restoredTop sz="63507" autoAdjust="0"/>
  </p:normalViewPr>
  <p:slideViewPr>
    <p:cSldViewPr snapToObjects="1">
      <p:cViewPr>
        <p:scale>
          <a:sx n="150" d="100"/>
          <a:sy n="150" d="100"/>
        </p:scale>
        <p:origin x="1914" y="-58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05257D-7A85-424E-8050-E88EE1796AB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19F261AE-6667-457A-9420-D261FA8F0DA3}">
      <dgm:prSet phldrT="[Text]"/>
      <dgm:spPr/>
      <dgm:t>
        <a:bodyPr/>
        <a:lstStyle/>
        <a:p>
          <a:r>
            <a:rPr lang="de-DE" dirty="0"/>
            <a:t>Drehzahl</a:t>
          </a:r>
        </a:p>
      </dgm:t>
    </dgm:pt>
    <dgm:pt modelId="{E039DBFB-A8CF-404D-874C-E09247314812}" type="parTrans" cxnId="{0DEAD4EE-066A-4933-97C2-46301A414A01}">
      <dgm:prSet/>
      <dgm:spPr/>
      <dgm:t>
        <a:bodyPr/>
        <a:lstStyle/>
        <a:p>
          <a:endParaRPr lang="de-DE"/>
        </a:p>
      </dgm:t>
    </dgm:pt>
    <dgm:pt modelId="{4FC98502-A49F-466C-B29F-6B49A081EB3B}" type="sibTrans" cxnId="{0DEAD4EE-066A-4933-97C2-46301A414A01}">
      <dgm:prSet/>
      <dgm:spPr/>
      <dgm:t>
        <a:bodyPr/>
        <a:lstStyle/>
        <a:p>
          <a:endParaRPr lang="de-DE"/>
        </a:p>
      </dgm:t>
    </dgm:pt>
    <dgm:pt modelId="{E79E4CD7-1CB6-459E-B2A9-8C1A717CD2FE}">
      <dgm:prSet phldrT="[Text]"/>
      <dgm:spPr/>
      <dgm:t>
        <a:bodyPr/>
        <a:lstStyle/>
        <a:p>
          <a:r>
            <a:rPr lang="de-DE" dirty="0"/>
            <a:t>Echtzeit-Umsetzung auf Mikrocontroller</a:t>
          </a:r>
        </a:p>
      </dgm:t>
    </dgm:pt>
    <dgm:pt modelId="{C082716B-CFD8-4AB6-8DC9-453DF03DD3A8}" type="parTrans" cxnId="{C6FDE037-416A-4275-933F-F7F716E9DB22}">
      <dgm:prSet/>
      <dgm:spPr/>
      <dgm:t>
        <a:bodyPr/>
        <a:lstStyle/>
        <a:p>
          <a:endParaRPr lang="de-DE"/>
        </a:p>
      </dgm:t>
    </dgm:pt>
    <dgm:pt modelId="{848284D4-FEE4-4381-A411-3A62CB5689AD}" type="sibTrans" cxnId="{C6FDE037-416A-4275-933F-F7F716E9DB22}">
      <dgm:prSet/>
      <dgm:spPr/>
      <dgm:t>
        <a:bodyPr/>
        <a:lstStyle/>
        <a:p>
          <a:endParaRPr lang="de-DE"/>
        </a:p>
      </dgm:t>
    </dgm:pt>
    <dgm:pt modelId="{815E78E1-F3CA-4228-A327-BA8E0D5E7E6D}">
      <dgm:prSet phldrT="[Text]"/>
      <dgm:spPr/>
      <dgm:t>
        <a:bodyPr/>
        <a:lstStyle/>
        <a:p>
          <a:r>
            <a:rPr lang="de-DE" dirty="0"/>
            <a:t>Drehmoment</a:t>
          </a:r>
        </a:p>
      </dgm:t>
    </dgm:pt>
    <dgm:pt modelId="{A113E6B9-A4E3-459A-8E74-C11FA76ED95D}" type="parTrans" cxnId="{D28B06DB-8AE6-4529-BC2E-5B8A870E1202}">
      <dgm:prSet/>
      <dgm:spPr/>
      <dgm:t>
        <a:bodyPr/>
        <a:lstStyle/>
        <a:p>
          <a:endParaRPr lang="de-DE"/>
        </a:p>
      </dgm:t>
    </dgm:pt>
    <dgm:pt modelId="{0EAC2D44-199B-403A-A9F5-21C0D183B835}" type="sibTrans" cxnId="{D28B06DB-8AE6-4529-BC2E-5B8A870E1202}">
      <dgm:prSet/>
      <dgm:spPr/>
      <dgm:t>
        <a:bodyPr/>
        <a:lstStyle/>
        <a:p>
          <a:endParaRPr lang="de-DE"/>
        </a:p>
      </dgm:t>
    </dgm:pt>
    <dgm:pt modelId="{5DA349CC-1A10-414A-9D66-8C055DC23B66}">
      <dgm:prSet phldrT="[Text]"/>
      <dgm:spPr/>
      <dgm:t>
        <a:bodyPr/>
        <a:lstStyle/>
        <a:p>
          <a:r>
            <a:rPr lang="de-DE" dirty="0"/>
            <a:t>BLDC Annahme gezeigt</a:t>
          </a:r>
        </a:p>
      </dgm:t>
    </dgm:pt>
    <dgm:pt modelId="{BD27DDA2-8DA7-495B-86F5-B74B7DB60CA6}" type="parTrans" cxnId="{466DD7AF-7D41-4191-A51C-75112E44924D}">
      <dgm:prSet/>
      <dgm:spPr/>
      <dgm:t>
        <a:bodyPr/>
        <a:lstStyle/>
        <a:p>
          <a:endParaRPr lang="de-DE"/>
        </a:p>
      </dgm:t>
    </dgm:pt>
    <dgm:pt modelId="{8254CAE9-5300-4565-B8B5-0AF30FEA2C7A}" type="sibTrans" cxnId="{466DD7AF-7D41-4191-A51C-75112E44924D}">
      <dgm:prSet/>
      <dgm:spPr/>
      <dgm:t>
        <a:bodyPr/>
        <a:lstStyle/>
        <a:p>
          <a:endParaRPr lang="de-DE"/>
        </a:p>
      </dgm:t>
    </dgm:pt>
    <dgm:pt modelId="{F58B2662-34D5-4156-BF9C-6282BC5B5E14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de-DE" dirty="0"/>
            <a:t>Für AC Anker Strom</a:t>
          </a:r>
        </a:p>
      </dgm:t>
    </dgm:pt>
    <dgm:pt modelId="{2CF94101-3583-4DCC-94F3-AA63317DDE82}" type="parTrans" cxnId="{0E67164E-4751-40DB-AE64-42850C385ACB}">
      <dgm:prSet/>
      <dgm:spPr/>
      <dgm:t>
        <a:bodyPr/>
        <a:lstStyle/>
        <a:p>
          <a:endParaRPr lang="de-DE"/>
        </a:p>
      </dgm:t>
    </dgm:pt>
    <dgm:pt modelId="{C80027F5-50A2-43BA-B6AD-1F32E44B2B42}" type="sibTrans" cxnId="{0E67164E-4751-40DB-AE64-42850C385ACB}">
      <dgm:prSet/>
      <dgm:spPr/>
      <dgm:t>
        <a:bodyPr/>
        <a:lstStyle/>
        <a:p>
          <a:endParaRPr lang="de-DE"/>
        </a:p>
      </dgm:t>
    </dgm:pt>
    <dgm:pt modelId="{B104B5E1-ACF1-4AD5-9933-D08D26F1E466}">
      <dgm:prSet/>
      <dgm:spPr/>
      <dgm:t>
        <a:bodyPr/>
        <a:lstStyle/>
        <a:p>
          <a:r>
            <a:rPr lang="de-DE" dirty="0"/>
            <a:t>Auch für DC Strom</a:t>
          </a:r>
        </a:p>
      </dgm:t>
    </dgm:pt>
    <dgm:pt modelId="{387661AE-3246-4EF7-B753-417307F88857}" type="parTrans" cxnId="{20619979-4DE4-45AD-B5F5-4D4471075706}">
      <dgm:prSet/>
      <dgm:spPr/>
      <dgm:t>
        <a:bodyPr/>
        <a:lstStyle/>
        <a:p>
          <a:endParaRPr lang="de-DE"/>
        </a:p>
      </dgm:t>
    </dgm:pt>
    <dgm:pt modelId="{7930961A-394E-4A52-9CD4-01EE1F22F78F}" type="sibTrans" cxnId="{20619979-4DE4-45AD-B5F5-4D4471075706}">
      <dgm:prSet/>
      <dgm:spPr/>
      <dgm:t>
        <a:bodyPr/>
        <a:lstStyle/>
        <a:p>
          <a:endParaRPr lang="de-DE"/>
        </a:p>
      </dgm:t>
    </dgm:pt>
    <dgm:pt modelId="{658CAA6E-3ED7-4888-BFD1-5517547AE9C2}">
      <dgm:prSet/>
      <dgm:spPr/>
      <dgm:t>
        <a:bodyPr/>
        <a:lstStyle/>
        <a:p>
          <a:r>
            <a:rPr lang="de-DE" dirty="0"/>
            <a:t>Ausblick</a:t>
          </a:r>
        </a:p>
      </dgm:t>
    </dgm:pt>
    <dgm:pt modelId="{6754F2B0-1D9E-46AF-A084-D68D93C76A35}" type="parTrans" cxnId="{34D20E39-6DCF-4D2E-99C5-15D37CD7EE22}">
      <dgm:prSet/>
      <dgm:spPr/>
      <dgm:t>
        <a:bodyPr/>
        <a:lstStyle/>
        <a:p>
          <a:endParaRPr lang="de-DE"/>
        </a:p>
      </dgm:t>
    </dgm:pt>
    <dgm:pt modelId="{78AC2031-0BC7-4E21-AA52-D11E99A5A4B7}" type="sibTrans" cxnId="{34D20E39-6DCF-4D2E-99C5-15D37CD7EE22}">
      <dgm:prSet/>
      <dgm:spPr/>
      <dgm:t>
        <a:bodyPr/>
        <a:lstStyle/>
        <a:p>
          <a:endParaRPr lang="de-DE"/>
        </a:p>
      </dgm:t>
    </dgm:pt>
    <dgm:pt modelId="{0A7B3E17-63DD-4234-A74B-78B1ADD0C4D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de-DE" dirty="0"/>
            <a:t>Aufbau eines vollen Datensets für weitere Untersuchung</a:t>
          </a:r>
        </a:p>
      </dgm:t>
    </dgm:pt>
    <dgm:pt modelId="{F9E0B162-B6EC-4874-B21E-D877C82DC958}" type="parTrans" cxnId="{F93D7218-1B4C-4315-8687-DE2C5FEEE0A0}">
      <dgm:prSet/>
      <dgm:spPr/>
      <dgm:t>
        <a:bodyPr/>
        <a:lstStyle/>
        <a:p>
          <a:endParaRPr lang="de-DE"/>
        </a:p>
      </dgm:t>
    </dgm:pt>
    <dgm:pt modelId="{795046CB-C2DC-4EB8-8D10-0034555089B2}" type="sibTrans" cxnId="{F93D7218-1B4C-4315-8687-DE2C5FEEE0A0}">
      <dgm:prSet/>
      <dgm:spPr/>
      <dgm:t>
        <a:bodyPr/>
        <a:lstStyle/>
        <a:p>
          <a:endParaRPr lang="de-DE"/>
        </a:p>
      </dgm:t>
    </dgm:pt>
    <dgm:pt modelId="{2F6B4236-2A88-4E88-9988-91C0A72E5FF1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de-DE" dirty="0"/>
            <a:t>DC Strommessung empfohlen</a:t>
          </a:r>
        </a:p>
      </dgm:t>
    </dgm:pt>
    <dgm:pt modelId="{3B7ED36A-E45E-4512-A306-29951905BFC9}" type="parTrans" cxnId="{E7F5A5A4-71AE-4EFB-9F47-22EB43944870}">
      <dgm:prSet/>
      <dgm:spPr/>
      <dgm:t>
        <a:bodyPr/>
        <a:lstStyle/>
        <a:p>
          <a:endParaRPr lang="de-DE"/>
        </a:p>
      </dgm:t>
    </dgm:pt>
    <dgm:pt modelId="{3AFDF444-7ADB-4CD6-B3E9-3971FE6BDB93}" type="sibTrans" cxnId="{E7F5A5A4-71AE-4EFB-9F47-22EB43944870}">
      <dgm:prSet/>
      <dgm:spPr/>
      <dgm:t>
        <a:bodyPr/>
        <a:lstStyle/>
        <a:p>
          <a:endParaRPr lang="de-DE"/>
        </a:p>
      </dgm:t>
    </dgm:pt>
    <dgm:pt modelId="{C9F6FB56-CFBD-4611-9CA8-45BAB6DA1532}" type="pres">
      <dgm:prSet presAssocID="{6E05257D-7A85-424E-8050-E88EE1796ABD}" presName="linear" presStyleCnt="0">
        <dgm:presLayoutVars>
          <dgm:animLvl val="lvl"/>
          <dgm:resizeHandles val="exact"/>
        </dgm:presLayoutVars>
      </dgm:prSet>
      <dgm:spPr/>
    </dgm:pt>
    <dgm:pt modelId="{CE2D7E96-E803-4C53-9D77-E7F77BD11C11}" type="pres">
      <dgm:prSet presAssocID="{19F261AE-6667-457A-9420-D261FA8F0DA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CCE2AD6-6973-4A44-8CD0-21939D44C05C}" type="pres">
      <dgm:prSet presAssocID="{19F261AE-6667-457A-9420-D261FA8F0DA3}" presName="childText" presStyleLbl="revTx" presStyleIdx="0" presStyleCnt="3">
        <dgm:presLayoutVars>
          <dgm:bulletEnabled val="1"/>
        </dgm:presLayoutVars>
      </dgm:prSet>
      <dgm:spPr/>
    </dgm:pt>
    <dgm:pt modelId="{F73DB746-3C9A-450C-A832-DA27DD520D3B}" type="pres">
      <dgm:prSet presAssocID="{815E78E1-F3CA-4228-A327-BA8E0D5E7E6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5412356-8354-4BEF-83F4-1ADD3AC44A0E}" type="pres">
      <dgm:prSet presAssocID="{815E78E1-F3CA-4228-A327-BA8E0D5E7E6D}" presName="childText" presStyleLbl="revTx" presStyleIdx="1" presStyleCnt="3">
        <dgm:presLayoutVars>
          <dgm:bulletEnabled val="1"/>
        </dgm:presLayoutVars>
      </dgm:prSet>
      <dgm:spPr/>
    </dgm:pt>
    <dgm:pt modelId="{08FB4E20-2014-4298-A292-674886635878}" type="pres">
      <dgm:prSet presAssocID="{658CAA6E-3ED7-4888-BFD1-5517547AE9C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1EFB970-0647-4C8F-8E06-BF413B9CAF2A}" type="pres">
      <dgm:prSet presAssocID="{658CAA6E-3ED7-4888-BFD1-5517547AE9C2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6F3B1509-21A1-4A0E-AE07-40DB23569CAF}" type="presOf" srcId="{658CAA6E-3ED7-4888-BFD1-5517547AE9C2}" destId="{08FB4E20-2014-4298-A292-674886635878}" srcOrd="0" destOrd="0" presId="urn:microsoft.com/office/officeart/2005/8/layout/vList2"/>
    <dgm:cxn modelId="{AB8DE60A-EB51-4A8D-B8AC-21878F025B76}" type="presOf" srcId="{F58B2662-34D5-4156-BF9C-6282BC5B5E14}" destId="{55412356-8354-4BEF-83F4-1ADD3AC44A0E}" srcOrd="0" destOrd="1" presId="urn:microsoft.com/office/officeart/2005/8/layout/vList2"/>
    <dgm:cxn modelId="{F93D7218-1B4C-4315-8687-DE2C5FEEE0A0}" srcId="{658CAA6E-3ED7-4888-BFD1-5517547AE9C2}" destId="{0A7B3E17-63DD-4234-A74B-78B1ADD0C4D7}" srcOrd="1" destOrd="0" parTransId="{F9E0B162-B6EC-4874-B21E-D877C82DC958}" sibTransId="{795046CB-C2DC-4EB8-8D10-0034555089B2}"/>
    <dgm:cxn modelId="{C6FDE037-416A-4275-933F-F7F716E9DB22}" srcId="{19F261AE-6667-457A-9420-D261FA8F0DA3}" destId="{E79E4CD7-1CB6-459E-B2A9-8C1A717CD2FE}" srcOrd="0" destOrd="0" parTransId="{C082716B-CFD8-4AB6-8DC9-453DF03DD3A8}" sibTransId="{848284D4-FEE4-4381-A411-3A62CB5689AD}"/>
    <dgm:cxn modelId="{34D20E39-6DCF-4D2E-99C5-15D37CD7EE22}" srcId="{6E05257D-7A85-424E-8050-E88EE1796ABD}" destId="{658CAA6E-3ED7-4888-BFD1-5517547AE9C2}" srcOrd="2" destOrd="0" parTransId="{6754F2B0-1D9E-46AF-A084-D68D93C76A35}" sibTransId="{78AC2031-0BC7-4E21-AA52-D11E99A5A4B7}"/>
    <dgm:cxn modelId="{0E67164E-4751-40DB-AE64-42850C385ACB}" srcId="{5DA349CC-1A10-414A-9D66-8C055DC23B66}" destId="{F58B2662-34D5-4156-BF9C-6282BC5B5E14}" srcOrd="0" destOrd="0" parTransId="{2CF94101-3583-4DCC-94F3-AA63317DDE82}" sibTransId="{C80027F5-50A2-43BA-B6AD-1F32E44B2B42}"/>
    <dgm:cxn modelId="{6D0B7B79-C96A-469E-9851-56CE6C8051FD}" type="presOf" srcId="{2F6B4236-2A88-4E88-9988-91C0A72E5FF1}" destId="{21EFB970-0647-4C8F-8E06-BF413B9CAF2A}" srcOrd="0" destOrd="0" presId="urn:microsoft.com/office/officeart/2005/8/layout/vList2"/>
    <dgm:cxn modelId="{20619979-4DE4-45AD-B5F5-4D4471075706}" srcId="{5DA349CC-1A10-414A-9D66-8C055DC23B66}" destId="{B104B5E1-ACF1-4AD5-9933-D08D26F1E466}" srcOrd="1" destOrd="0" parTransId="{387661AE-3246-4EF7-B753-417307F88857}" sibTransId="{7930961A-394E-4A52-9CD4-01EE1F22F78F}"/>
    <dgm:cxn modelId="{45606787-E7B8-4E98-A605-B3C063DB0F8D}" type="presOf" srcId="{6E05257D-7A85-424E-8050-E88EE1796ABD}" destId="{C9F6FB56-CFBD-4611-9CA8-45BAB6DA1532}" srcOrd="0" destOrd="0" presId="urn:microsoft.com/office/officeart/2005/8/layout/vList2"/>
    <dgm:cxn modelId="{A7A3E58A-91C0-406C-B2E7-4E49CE27BBEC}" type="presOf" srcId="{B104B5E1-ACF1-4AD5-9933-D08D26F1E466}" destId="{55412356-8354-4BEF-83F4-1ADD3AC44A0E}" srcOrd="0" destOrd="2" presId="urn:microsoft.com/office/officeart/2005/8/layout/vList2"/>
    <dgm:cxn modelId="{E7F5A5A4-71AE-4EFB-9F47-22EB43944870}" srcId="{658CAA6E-3ED7-4888-BFD1-5517547AE9C2}" destId="{2F6B4236-2A88-4E88-9988-91C0A72E5FF1}" srcOrd="0" destOrd="0" parTransId="{3B7ED36A-E45E-4512-A306-29951905BFC9}" sibTransId="{3AFDF444-7ADB-4CD6-B3E9-3971FE6BDB93}"/>
    <dgm:cxn modelId="{466DD7AF-7D41-4191-A51C-75112E44924D}" srcId="{815E78E1-F3CA-4228-A327-BA8E0D5E7E6D}" destId="{5DA349CC-1A10-414A-9D66-8C055DC23B66}" srcOrd="0" destOrd="0" parTransId="{BD27DDA2-8DA7-495B-86F5-B74B7DB60CA6}" sibTransId="{8254CAE9-5300-4565-B8B5-0AF30FEA2C7A}"/>
    <dgm:cxn modelId="{5DB4ABB8-400E-4C11-8A6F-7AE55D830FB2}" type="presOf" srcId="{5DA349CC-1A10-414A-9D66-8C055DC23B66}" destId="{55412356-8354-4BEF-83F4-1ADD3AC44A0E}" srcOrd="0" destOrd="0" presId="urn:microsoft.com/office/officeart/2005/8/layout/vList2"/>
    <dgm:cxn modelId="{2E3FEBBE-58F5-48F4-B301-980B3A90401E}" type="presOf" srcId="{0A7B3E17-63DD-4234-A74B-78B1ADD0C4D7}" destId="{21EFB970-0647-4C8F-8E06-BF413B9CAF2A}" srcOrd="0" destOrd="1" presId="urn:microsoft.com/office/officeart/2005/8/layout/vList2"/>
    <dgm:cxn modelId="{D8993EC2-07C2-419A-960D-F0C8E0174885}" type="presOf" srcId="{19F261AE-6667-457A-9420-D261FA8F0DA3}" destId="{CE2D7E96-E803-4C53-9D77-E7F77BD11C11}" srcOrd="0" destOrd="0" presId="urn:microsoft.com/office/officeart/2005/8/layout/vList2"/>
    <dgm:cxn modelId="{D28B06DB-8AE6-4529-BC2E-5B8A870E1202}" srcId="{6E05257D-7A85-424E-8050-E88EE1796ABD}" destId="{815E78E1-F3CA-4228-A327-BA8E0D5E7E6D}" srcOrd="1" destOrd="0" parTransId="{A113E6B9-A4E3-459A-8E74-C11FA76ED95D}" sibTransId="{0EAC2D44-199B-403A-A9F5-21C0D183B835}"/>
    <dgm:cxn modelId="{7D5ED1DB-E35B-4354-9369-E8FF3639E1CD}" type="presOf" srcId="{815E78E1-F3CA-4228-A327-BA8E0D5E7E6D}" destId="{F73DB746-3C9A-450C-A832-DA27DD520D3B}" srcOrd="0" destOrd="0" presId="urn:microsoft.com/office/officeart/2005/8/layout/vList2"/>
    <dgm:cxn modelId="{499AEBE1-7196-4731-9FA8-7008A9E4EE91}" type="presOf" srcId="{E79E4CD7-1CB6-459E-B2A9-8C1A717CD2FE}" destId="{0CCE2AD6-6973-4A44-8CD0-21939D44C05C}" srcOrd="0" destOrd="0" presId="urn:microsoft.com/office/officeart/2005/8/layout/vList2"/>
    <dgm:cxn modelId="{0DEAD4EE-066A-4933-97C2-46301A414A01}" srcId="{6E05257D-7A85-424E-8050-E88EE1796ABD}" destId="{19F261AE-6667-457A-9420-D261FA8F0DA3}" srcOrd="0" destOrd="0" parTransId="{E039DBFB-A8CF-404D-874C-E09247314812}" sibTransId="{4FC98502-A49F-466C-B29F-6B49A081EB3B}"/>
    <dgm:cxn modelId="{0FBD3B34-0A4A-443A-A85E-21DE2D5BFFB1}" type="presParOf" srcId="{C9F6FB56-CFBD-4611-9CA8-45BAB6DA1532}" destId="{CE2D7E96-E803-4C53-9D77-E7F77BD11C11}" srcOrd="0" destOrd="0" presId="urn:microsoft.com/office/officeart/2005/8/layout/vList2"/>
    <dgm:cxn modelId="{612492D3-22B8-4938-BF94-871F5C0BD0F3}" type="presParOf" srcId="{C9F6FB56-CFBD-4611-9CA8-45BAB6DA1532}" destId="{0CCE2AD6-6973-4A44-8CD0-21939D44C05C}" srcOrd="1" destOrd="0" presId="urn:microsoft.com/office/officeart/2005/8/layout/vList2"/>
    <dgm:cxn modelId="{49385025-6240-4578-AE0A-570454F6663C}" type="presParOf" srcId="{C9F6FB56-CFBD-4611-9CA8-45BAB6DA1532}" destId="{F73DB746-3C9A-450C-A832-DA27DD520D3B}" srcOrd="2" destOrd="0" presId="urn:microsoft.com/office/officeart/2005/8/layout/vList2"/>
    <dgm:cxn modelId="{36726261-DD2D-46FC-B680-9BA7A0D5883C}" type="presParOf" srcId="{C9F6FB56-CFBD-4611-9CA8-45BAB6DA1532}" destId="{55412356-8354-4BEF-83F4-1ADD3AC44A0E}" srcOrd="3" destOrd="0" presId="urn:microsoft.com/office/officeart/2005/8/layout/vList2"/>
    <dgm:cxn modelId="{2C5A57D2-9902-4F2A-83A1-66E5671BA40C}" type="presParOf" srcId="{C9F6FB56-CFBD-4611-9CA8-45BAB6DA1532}" destId="{08FB4E20-2014-4298-A292-674886635878}" srcOrd="4" destOrd="0" presId="urn:microsoft.com/office/officeart/2005/8/layout/vList2"/>
    <dgm:cxn modelId="{19EE743A-7043-4C3C-80CC-36E4CB34EF1D}" type="presParOf" srcId="{C9F6FB56-CFBD-4611-9CA8-45BAB6DA1532}" destId="{21EFB970-0647-4C8F-8E06-BF413B9CAF2A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2D7E96-E803-4C53-9D77-E7F77BD11C11}">
      <dsp:nvSpPr>
        <dsp:cNvPr id="0" name=""/>
        <dsp:cNvSpPr/>
      </dsp:nvSpPr>
      <dsp:spPr>
        <a:xfrm>
          <a:off x="0" y="1646"/>
          <a:ext cx="8782988" cy="514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Drehzahl</a:t>
          </a:r>
        </a:p>
      </dsp:txBody>
      <dsp:txXfrm>
        <a:off x="25130" y="26776"/>
        <a:ext cx="8732728" cy="464540"/>
      </dsp:txXfrm>
    </dsp:sp>
    <dsp:sp modelId="{0CCE2AD6-6973-4A44-8CD0-21939D44C05C}">
      <dsp:nvSpPr>
        <dsp:cNvPr id="0" name=""/>
        <dsp:cNvSpPr/>
      </dsp:nvSpPr>
      <dsp:spPr>
        <a:xfrm>
          <a:off x="0" y="516446"/>
          <a:ext cx="8782988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886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/>
            <a:t>Echtzeit-Umsetzung auf Mikrocontroller</a:t>
          </a:r>
        </a:p>
      </dsp:txBody>
      <dsp:txXfrm>
        <a:off x="0" y="516446"/>
        <a:ext cx="8782988" cy="364320"/>
      </dsp:txXfrm>
    </dsp:sp>
    <dsp:sp modelId="{F73DB746-3C9A-450C-A832-DA27DD520D3B}">
      <dsp:nvSpPr>
        <dsp:cNvPr id="0" name=""/>
        <dsp:cNvSpPr/>
      </dsp:nvSpPr>
      <dsp:spPr>
        <a:xfrm>
          <a:off x="0" y="880766"/>
          <a:ext cx="8782988" cy="514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Drehmoment</a:t>
          </a:r>
        </a:p>
      </dsp:txBody>
      <dsp:txXfrm>
        <a:off x="25130" y="905896"/>
        <a:ext cx="8732728" cy="464540"/>
      </dsp:txXfrm>
    </dsp:sp>
    <dsp:sp modelId="{55412356-8354-4BEF-83F4-1ADD3AC44A0E}">
      <dsp:nvSpPr>
        <dsp:cNvPr id="0" name=""/>
        <dsp:cNvSpPr/>
      </dsp:nvSpPr>
      <dsp:spPr>
        <a:xfrm>
          <a:off x="0" y="1395566"/>
          <a:ext cx="8782988" cy="842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886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/>
            <a:t>BLDC Annahme gezeigt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de-DE" sz="1700" kern="1200" dirty="0"/>
            <a:t>Für AC Anker Strom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/>
            <a:t>Auch für DC Strom</a:t>
          </a:r>
        </a:p>
      </dsp:txBody>
      <dsp:txXfrm>
        <a:off x="0" y="1395566"/>
        <a:ext cx="8782988" cy="842490"/>
      </dsp:txXfrm>
    </dsp:sp>
    <dsp:sp modelId="{08FB4E20-2014-4298-A292-674886635878}">
      <dsp:nvSpPr>
        <dsp:cNvPr id="0" name=""/>
        <dsp:cNvSpPr/>
      </dsp:nvSpPr>
      <dsp:spPr>
        <a:xfrm>
          <a:off x="0" y="2238056"/>
          <a:ext cx="8782988" cy="514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Ausblick</a:t>
          </a:r>
        </a:p>
      </dsp:txBody>
      <dsp:txXfrm>
        <a:off x="25130" y="2263186"/>
        <a:ext cx="8732728" cy="464540"/>
      </dsp:txXfrm>
    </dsp:sp>
    <dsp:sp modelId="{21EFB970-0647-4C8F-8E06-BF413B9CAF2A}">
      <dsp:nvSpPr>
        <dsp:cNvPr id="0" name=""/>
        <dsp:cNvSpPr/>
      </dsp:nvSpPr>
      <dsp:spPr>
        <a:xfrm>
          <a:off x="0" y="2752856"/>
          <a:ext cx="8782988" cy="5578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886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de-DE" sz="1700" kern="1200" dirty="0"/>
            <a:t>DC Strommessung empfohlen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de-DE" sz="1700" kern="1200" dirty="0"/>
            <a:t>Aufbau eines vollen Datensets für weitere Untersuchung</a:t>
          </a:r>
        </a:p>
      </dsp:txBody>
      <dsp:txXfrm>
        <a:off x="0" y="2752856"/>
        <a:ext cx="8782988" cy="5578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B8DC5035-908D-4F53-8FF8-03D96ACB554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800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 b="1">
                <a:latin typeface="Stafford" pitchFamily="2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B29E8185-702C-4594-BAC2-194C1876444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Stafford" pitchFamily="2" charset="0"/>
                <a:cs typeface="+mn-cs"/>
              </a:defRPr>
            </a:lvl1pPr>
          </a:lstStyle>
          <a:p>
            <a:pPr>
              <a:defRPr/>
            </a:pPr>
            <a:fld id="{FB370889-3F05-4F3D-886D-4E4A8E03C45D}" type="datetime4">
              <a:rPr lang="de-DE"/>
              <a:pPr>
                <a:defRPr/>
              </a:pPr>
              <a:t>16. Februar 2022</a:t>
            </a:fld>
            <a:endParaRPr lang="de-DE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A9D7EEDC-D7E6-46CF-B5FF-B63E99675DF8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Stafford" pitchFamily="2" charset="0"/>
                <a:cs typeface="+mn-cs"/>
              </a:defRPr>
            </a:lvl1pPr>
          </a:lstStyle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50181" name="Rectangle 5">
            <a:extLst>
              <a:ext uri="{FF2B5EF4-FFF2-40B4-BE49-F238E27FC236}">
                <a16:creationId xmlns:a16="http://schemas.microsoft.com/office/drawing/2014/main" id="{9CF0B1C3-EC76-4B2F-A916-5F318E714BB6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 altLang="de-DE"/>
              <a:t>|  </a:t>
            </a:r>
            <a:fld id="{C2CCFC42-2B1A-4F19-8AD9-C6B78030C80C}" type="slidenum">
              <a:rPr lang="de-DE" altLang="de-DE"/>
              <a:pPr/>
              <a:t>‹Nr.›</a:t>
            </a:fld>
            <a:endParaRPr lang="de-DE" altLang="de-DE"/>
          </a:p>
        </p:txBody>
      </p:sp>
      <p:pic>
        <p:nvPicPr>
          <p:cNvPr id="5126" name="Picture 6" descr="tud_logo">
            <a:extLst>
              <a:ext uri="{FF2B5EF4-FFF2-40B4-BE49-F238E27FC236}">
                <a16:creationId xmlns:a16="http://schemas.microsoft.com/office/drawing/2014/main" id="{0ABBA6C3-84B8-4196-8072-D23E16EE7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Rectangle 7">
            <a:extLst>
              <a:ext uri="{FF2B5EF4-FFF2-40B4-BE49-F238E27FC236}">
                <a16:creationId xmlns:a16="http://schemas.microsoft.com/office/drawing/2014/main" id="{8318E4BD-2B99-4387-9FDD-36CB58F40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5128" name="Line 8">
            <a:extLst>
              <a:ext uri="{FF2B5EF4-FFF2-40B4-BE49-F238E27FC236}">
                <a16:creationId xmlns:a16="http://schemas.microsoft.com/office/drawing/2014/main" id="{5F219DD0-567D-4866-8D54-B32F185E4A5A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29" name="Line 9">
            <a:extLst>
              <a:ext uri="{FF2B5EF4-FFF2-40B4-BE49-F238E27FC236}">
                <a16:creationId xmlns:a16="http://schemas.microsoft.com/office/drawing/2014/main" id="{9C3DF0D8-8A9F-4387-97DE-061657332A58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30" name="Line 10">
            <a:extLst>
              <a:ext uri="{FF2B5EF4-FFF2-40B4-BE49-F238E27FC236}">
                <a16:creationId xmlns:a16="http://schemas.microsoft.com/office/drawing/2014/main" id="{76A5B93B-FB7E-4B63-90D7-9F39135A08F7}"/>
              </a:ext>
            </a:extLst>
          </p:cNvPr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3" descr="tud_logo">
            <a:extLst>
              <a:ext uri="{FF2B5EF4-FFF2-40B4-BE49-F238E27FC236}">
                <a16:creationId xmlns:a16="http://schemas.microsoft.com/office/drawing/2014/main" id="{EE49527F-9A3D-418F-A6E8-430945C63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Rectangle 3">
            <a:extLst>
              <a:ext uri="{FF2B5EF4-FFF2-40B4-BE49-F238E27FC236}">
                <a16:creationId xmlns:a16="http://schemas.microsoft.com/office/drawing/2014/main" id="{7393D1AF-D817-45C2-9B3C-0625C55B2934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>
                <a:latin typeface="Stafford" pitchFamily="2" charset="0"/>
                <a:cs typeface="+mn-cs"/>
              </a:defRPr>
            </a:lvl1pPr>
          </a:lstStyle>
          <a:p>
            <a:pPr>
              <a:defRPr/>
            </a:pPr>
            <a:fld id="{1023173F-C118-4F8C-9B40-F279312A66F6}" type="datetime4">
              <a:rPr lang="de-DE"/>
              <a:pPr>
                <a:defRPr/>
              </a:pPr>
              <a:t>16. Februar 2022</a:t>
            </a:fld>
            <a:endParaRPr lang="de-DE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40987C86-8A4F-491A-8A78-AC12F80D38D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88975" y="923925"/>
            <a:ext cx="5461000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EBE0D8E2-A2E7-4ABE-AC6C-5DAD14C7C1D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21134D48-E020-4AC7-9B3B-FE60659CA92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>
                <a:latin typeface="Stafford" pitchFamily="2" charset="0"/>
                <a:cs typeface="+mn-cs"/>
              </a:defRPr>
            </a:lvl1pPr>
          </a:lstStyle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E45A47C0-6E9A-467F-B1A3-155CDC6716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 altLang="de-DE"/>
              <a:t>|  </a:t>
            </a:r>
            <a:fld id="{71DC5FC8-42D1-4D9D-802E-80337AAD8ECB}" type="slidenum">
              <a:rPr lang="de-DE" altLang="de-DE"/>
              <a:pPr/>
              <a:t>‹Nr.›</a:t>
            </a:fld>
            <a:endParaRPr lang="de-DE" altLang="de-DE"/>
          </a:p>
        </p:txBody>
      </p:sp>
      <p:sp>
        <p:nvSpPr>
          <p:cNvPr id="4104" name="Rectangle 8">
            <a:extLst>
              <a:ext uri="{FF2B5EF4-FFF2-40B4-BE49-F238E27FC236}">
                <a16:creationId xmlns:a16="http://schemas.microsoft.com/office/drawing/2014/main" id="{1A999016-24E1-4D1E-AF35-C960846D9C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ts val="1300"/>
              </a:lnSpc>
              <a:defRPr/>
            </a:pPr>
            <a:endParaRPr lang="de-DE" altLang="de-DE" sz="1000" b="1">
              <a:latin typeface="Stafford" pitchFamily="2" charset="0"/>
            </a:endParaRPr>
          </a:p>
        </p:txBody>
      </p:sp>
      <p:sp>
        <p:nvSpPr>
          <p:cNvPr id="4105" name="Rectangle 9">
            <a:extLst>
              <a:ext uri="{FF2B5EF4-FFF2-40B4-BE49-F238E27FC236}">
                <a16:creationId xmlns:a16="http://schemas.microsoft.com/office/drawing/2014/main" id="{14B8EBAA-5858-4A29-BCE1-517608C5D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4106" name="Line 10">
            <a:extLst>
              <a:ext uri="{FF2B5EF4-FFF2-40B4-BE49-F238E27FC236}">
                <a16:creationId xmlns:a16="http://schemas.microsoft.com/office/drawing/2014/main" id="{AEFFD7EF-4BB0-4826-A901-D8EF6108CAEA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7" name="Line 11">
            <a:extLst>
              <a:ext uri="{FF2B5EF4-FFF2-40B4-BE49-F238E27FC236}">
                <a16:creationId xmlns:a16="http://schemas.microsoft.com/office/drawing/2014/main" id="{36C5DE30-5A48-4FD8-AE13-883E5E5598B7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8" name="Line 12">
            <a:extLst>
              <a:ext uri="{FF2B5EF4-FFF2-40B4-BE49-F238E27FC236}">
                <a16:creationId xmlns:a16="http://schemas.microsoft.com/office/drawing/2014/main" id="{8B61DB43-F2DA-4842-905B-ACB451358001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9" name="Line 14">
            <a:extLst>
              <a:ext uri="{FF2B5EF4-FFF2-40B4-BE49-F238E27FC236}">
                <a16:creationId xmlns:a16="http://schemas.microsoft.com/office/drawing/2014/main" id="{B7470D18-A276-4784-92E7-B5B25F16A85C}"/>
              </a:ext>
            </a:extLst>
          </p:cNvPr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eaLnBrk="0" fontAlgn="base" hangingPunct="0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eaLnBrk="0" fontAlgn="base" hangingPunct="0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eaLnBrk="0" fontAlgn="base" hangingPunct="0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eaLnBrk="0" fontAlgn="base" hangingPunct="0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Drohnen werden immer beliebter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Auswahl von Motor und Propeller wichtig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Effizienz durch Motor-Propeller-Paarung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Vermessungskonzept wurde entwickelt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Messung wichtigster charakteristischer Größen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1023173F-C118-4F8C-9B40-F279312A66F6}" type="datetime4">
              <a:rPr lang="de-DE" smtClean="0"/>
              <a:pPr>
                <a:defRPr/>
              </a:pPr>
              <a:t>16. Februar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 altLang="de-DE"/>
              <a:t>|  </a:t>
            </a:r>
            <a:fld id="{71DC5FC8-42D1-4D9D-802E-80337AAD8ECB}" type="slidenum">
              <a:rPr lang="de-DE" altLang="de-DE" smtClean="0"/>
              <a:pPr/>
              <a:t>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1234401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FABIAN</a:t>
            </a:r>
          </a:p>
          <a:p>
            <a:endParaRPr lang="de-DE" dirty="0"/>
          </a:p>
          <a:p>
            <a:r>
              <a:rPr lang="de-DE" dirty="0"/>
              <a:t>Messshunt in jeder Phase</a:t>
            </a:r>
          </a:p>
          <a:p>
            <a:r>
              <a:rPr lang="de-DE" dirty="0"/>
              <a:t>-&gt;Hier eine Phase bei 100%</a:t>
            </a:r>
          </a:p>
          <a:p>
            <a:r>
              <a:rPr lang="de-DE" dirty="0"/>
              <a:t>Ungefähr blockförmiger Verlauf</a:t>
            </a:r>
          </a:p>
          <a:p>
            <a:r>
              <a:rPr lang="de-DE" dirty="0"/>
              <a:t>-&gt; Einige Stromspitzen bei Schaltvorgängen</a:t>
            </a:r>
          </a:p>
          <a:p>
            <a:r>
              <a:rPr lang="de-DE" dirty="0"/>
              <a:t>10% Gas</a:t>
            </a:r>
          </a:p>
          <a:p>
            <a:r>
              <a:rPr lang="de-DE" dirty="0"/>
              <a:t>-&gt; Mehr Schaltvorgänge mehr Stromspitzen</a:t>
            </a:r>
          </a:p>
          <a:p>
            <a:endParaRPr lang="de-DE" dirty="0"/>
          </a:p>
          <a:p>
            <a:r>
              <a:rPr lang="de-DE" dirty="0"/>
              <a:t>AC Strom zu Drehzahl linear</a:t>
            </a:r>
          </a:p>
          <a:p>
            <a:r>
              <a:rPr lang="de-DE" dirty="0"/>
              <a:t>20 Messungen mit </a:t>
            </a:r>
            <a:r>
              <a:rPr lang="de-DE" dirty="0" err="1"/>
              <a:t>Osci</a:t>
            </a:r>
            <a:r>
              <a:rPr lang="de-DE" dirty="0"/>
              <a:t> mit jeweils mehreren Perioden für versch. Befehlsstellungen</a:t>
            </a:r>
          </a:p>
          <a:p>
            <a:r>
              <a:rPr lang="de-DE" dirty="0"/>
              <a:t>Große Streuung, viele Ausreißer</a:t>
            </a:r>
          </a:p>
          <a:p>
            <a:r>
              <a:rPr lang="de-DE" dirty="0"/>
              <a:t>Mittel…. An Regressionsgrade .&gt; Viele Messungen gewisse Robustheit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1023173F-C118-4F8C-9B40-F279312A66F6}" type="datetime4">
              <a:rPr lang="de-DE" smtClean="0"/>
              <a:pPr>
                <a:defRPr/>
              </a:pPr>
              <a:t>16. Februar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 altLang="de-DE"/>
              <a:t>|  </a:t>
            </a:r>
            <a:fld id="{71DC5FC8-42D1-4D9D-802E-80337AAD8ECB}" type="slidenum">
              <a:rPr lang="de-DE" altLang="de-DE" smtClean="0"/>
              <a:pPr/>
              <a:t>11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340734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FABIAN</a:t>
            </a:r>
          </a:p>
          <a:p>
            <a:endParaRPr lang="de-DE" dirty="0"/>
          </a:p>
          <a:p>
            <a:r>
              <a:rPr lang="de-DE" dirty="0"/>
              <a:t>Verarbeitung der einzelnen </a:t>
            </a:r>
            <a:r>
              <a:rPr lang="de-DE" dirty="0" err="1"/>
              <a:t>Oszi</a:t>
            </a:r>
            <a:r>
              <a:rPr lang="de-DE" dirty="0"/>
              <a:t>.-Screenshots</a:t>
            </a:r>
          </a:p>
          <a:p>
            <a:r>
              <a:rPr lang="de-DE" dirty="0"/>
              <a:t>Periodenerkennung -&gt; Glätten -&gt; Nulldurchgang suchen</a:t>
            </a:r>
          </a:p>
          <a:p>
            <a:r>
              <a:rPr lang="de-DE" dirty="0"/>
              <a:t>Aufteilung in pos. und neg. Teil</a:t>
            </a:r>
          </a:p>
          <a:p>
            <a:r>
              <a:rPr lang="de-DE" dirty="0"/>
              <a:t>Wie fließt Strom? Als pos. Strom durch eine Phase und neg. </a:t>
            </a:r>
          </a:p>
          <a:p>
            <a:r>
              <a:rPr lang="de-DE" dirty="0"/>
              <a:t>-&gt; Da nur 1 Phase aufgenommen wird</a:t>
            </a:r>
          </a:p>
          <a:p>
            <a:r>
              <a:rPr lang="de-DE" dirty="0"/>
              <a:t>-&gt; neg. Teil mit -1</a:t>
            </a:r>
          </a:p>
          <a:p>
            <a:r>
              <a:rPr lang="de-DE" dirty="0"/>
              <a:t>Mittelwert mal 3/2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1023173F-C118-4F8C-9B40-F279312A66F6}" type="datetime4">
              <a:rPr lang="de-DE" smtClean="0"/>
              <a:pPr>
                <a:defRPr/>
              </a:pPr>
              <a:t>16. Februar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 altLang="de-DE"/>
              <a:t>|  </a:t>
            </a:r>
            <a:fld id="{71DC5FC8-42D1-4D9D-802E-80337AAD8ECB}" type="slidenum">
              <a:rPr lang="de-DE" altLang="de-DE" smtClean="0"/>
              <a:pPr/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98040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IBRAHIM </a:t>
            </a:r>
          </a:p>
          <a:p>
            <a:r>
              <a:rPr lang="de-DE" dirty="0"/>
              <a:t>Einleitung der Folie: Wir haben nach Möglichkeit gesucht, die Drehzahl elektr. zu bestimmen</a:t>
            </a:r>
          </a:p>
          <a:p>
            <a:r>
              <a:rPr lang="de-DE" dirty="0"/>
              <a:t>------------------------------------------------------------------------</a:t>
            </a:r>
          </a:p>
          <a:p>
            <a:r>
              <a:rPr lang="de-DE" dirty="0"/>
              <a:t>- Die Phase zu Phase Spannung. ist direkt abhängig mit der elektr. Umdrehung des Motors</a:t>
            </a:r>
          </a:p>
          <a:p>
            <a:r>
              <a:rPr lang="de-DE" dirty="0"/>
              <a:t>- Rechts nochmal dargestellt der geglättet Sinus förmige Verlauf der Phase zu Phase Spannung.</a:t>
            </a:r>
          </a:p>
          <a:p>
            <a:r>
              <a:rPr lang="de-DE" dirty="0"/>
              <a:t>- Mithilfe der Nulldurchgänge wird die Periode erfasst die Rückschluss auf die Drehzahl führen kann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1023173F-C118-4F8C-9B40-F279312A66F6}" type="datetime4">
              <a:rPr lang="de-DE" smtClean="0"/>
              <a:pPr>
                <a:defRPr/>
              </a:pPr>
              <a:t>16. Februar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 altLang="de-DE"/>
              <a:t>|  </a:t>
            </a:r>
            <a:fld id="{71DC5FC8-42D1-4D9D-802E-80337AAD8ECB}" type="slidenum">
              <a:rPr lang="de-DE" altLang="de-DE" smtClean="0"/>
              <a:pPr/>
              <a:t>13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26824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Einleitung der Folie: Im folgenden ist hier die realisierte Messkette schematisch dargestellt</a:t>
            </a:r>
          </a:p>
          <a:p>
            <a:r>
              <a:rPr lang="de-DE" dirty="0"/>
              <a:t>---------------------------------</a:t>
            </a:r>
          </a:p>
          <a:p>
            <a:r>
              <a:rPr lang="de-DE" dirty="0"/>
              <a:t>1) Werden 2 Phasenabgriffe U,V (referenziert auf 6v) über einen </a:t>
            </a:r>
            <a:r>
              <a:rPr lang="de-DE" dirty="0" err="1"/>
              <a:t>Spgs.Teiler</a:t>
            </a:r>
            <a:r>
              <a:rPr lang="de-DE" dirty="0"/>
              <a:t> heruntergesetzt</a:t>
            </a:r>
          </a:p>
          <a:p>
            <a:r>
              <a:rPr lang="de-DE" dirty="0"/>
              <a:t>2) Mithilfe des </a:t>
            </a:r>
            <a:r>
              <a:rPr lang="de-DE" dirty="0" err="1"/>
              <a:t>Instr.Verstärkers</a:t>
            </a:r>
            <a:r>
              <a:rPr lang="de-DE" dirty="0"/>
              <a:t> wird die Phase zu Phase </a:t>
            </a:r>
            <a:r>
              <a:rPr lang="de-DE" dirty="0" err="1"/>
              <a:t>Spg</a:t>
            </a:r>
            <a:r>
              <a:rPr lang="de-DE" dirty="0"/>
              <a:t>. gebildet, indem die Differenz der </a:t>
            </a:r>
          </a:p>
          <a:p>
            <a:r>
              <a:rPr lang="de-DE" dirty="0"/>
              <a:t>anliegenden Spannungen erzeugt wird</a:t>
            </a:r>
          </a:p>
          <a:p>
            <a:r>
              <a:rPr lang="de-DE" dirty="0"/>
              <a:t>3) Anschließend wird ein Tiefpassfilter eingesetzt um die ungewollten </a:t>
            </a:r>
            <a:r>
              <a:rPr lang="de-DE" dirty="0" err="1"/>
              <a:t>hochfreq</a:t>
            </a:r>
            <a:r>
              <a:rPr lang="de-DE" dirty="0"/>
              <a:t>. PWM Eingriffe/Signalanteile</a:t>
            </a:r>
          </a:p>
          <a:p>
            <a:r>
              <a:rPr lang="de-DE" dirty="0"/>
              <a:t>zu entfernen, man erhält reinen Sinus</a:t>
            </a:r>
          </a:p>
          <a:p>
            <a:r>
              <a:rPr lang="de-DE" dirty="0"/>
              <a:t>4)Schmitt Trigger wird eingesetzt um das Signal zu </a:t>
            </a:r>
            <a:r>
              <a:rPr lang="de-DE" dirty="0" err="1"/>
              <a:t>binariseren</a:t>
            </a:r>
            <a:r>
              <a:rPr lang="de-DE" dirty="0"/>
              <a:t>, gleichzeitig Nutzung der Hysterese um robustere</a:t>
            </a:r>
          </a:p>
          <a:p>
            <a:r>
              <a:rPr lang="de-DE" dirty="0"/>
              <a:t>Nulldurchgange zu erfassen. </a:t>
            </a:r>
            <a:r>
              <a:rPr lang="de-DE" dirty="0" err="1"/>
              <a:t>Ensteht</a:t>
            </a:r>
            <a:r>
              <a:rPr lang="de-DE" dirty="0"/>
              <a:t> Positives Signal in Relation zu Ground. Diese Signal anschließbar am</a:t>
            </a:r>
          </a:p>
          <a:p>
            <a:r>
              <a:rPr lang="de-DE" dirty="0"/>
              <a:t>Mikrocontroller um somit auf die Drehzahl zurück zu schließen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1023173F-C118-4F8C-9B40-F279312A66F6}" type="datetime4">
              <a:rPr lang="de-DE" smtClean="0"/>
              <a:pPr>
                <a:defRPr/>
              </a:pPr>
              <a:t>16. Februar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 altLang="de-DE"/>
              <a:t>|  </a:t>
            </a:r>
            <a:fld id="{71DC5FC8-42D1-4D9D-802E-80337AAD8ECB}" type="slidenum">
              <a:rPr lang="de-DE" altLang="de-DE" smtClean="0"/>
              <a:pPr/>
              <a:t>14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652131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1023173F-C118-4F8C-9B40-F279312A66F6}" type="datetime4">
              <a:rPr lang="de-DE" smtClean="0"/>
              <a:pPr>
                <a:defRPr/>
              </a:pPr>
              <a:t>16. Februar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 altLang="de-DE"/>
              <a:t>|  </a:t>
            </a:r>
            <a:fld id="{71DC5FC8-42D1-4D9D-802E-80337AAD8ECB}" type="slidenum">
              <a:rPr lang="de-DE" altLang="de-DE" smtClean="0"/>
              <a:pPr/>
              <a:t>18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22694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DC:</a:t>
            </a:r>
          </a:p>
          <a:p>
            <a:r>
              <a:rPr lang="de-DE" dirty="0"/>
              <a:t>33 DG Werte</a:t>
            </a:r>
          </a:p>
          <a:p>
            <a:r>
              <a:rPr lang="de-DE" dirty="0"/>
              <a:t>Geringe Streuung, einige Ausreißer</a:t>
            </a:r>
          </a:p>
          <a:p>
            <a:r>
              <a:rPr lang="de-DE" dirty="0"/>
              <a:t>Mittelwerte und Mediane sehr nah an Regressionsgerade</a:t>
            </a:r>
          </a:p>
          <a:p>
            <a:r>
              <a:rPr lang="de-DE" dirty="0"/>
              <a:t>Daten sehen deutlicher aus als bei AC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1023173F-C118-4F8C-9B40-F279312A66F6}" type="datetime4">
              <a:rPr lang="de-DE" smtClean="0"/>
              <a:pPr>
                <a:defRPr/>
              </a:pPr>
              <a:t>16. Februar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 altLang="de-DE"/>
              <a:t>|  </a:t>
            </a:r>
            <a:fld id="{71DC5FC8-42D1-4D9D-802E-80337AAD8ECB}" type="slidenum">
              <a:rPr lang="de-DE" altLang="de-DE" smtClean="0"/>
              <a:pPr/>
              <a:t>19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4876514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0,035</a:t>
            </a:r>
          </a:p>
          <a:p>
            <a:r>
              <a:rPr lang="de-DE" dirty="0"/>
              <a:t>0,043</a:t>
            </a:r>
          </a:p>
          <a:p>
            <a:endParaRPr lang="de-DE" dirty="0"/>
          </a:p>
          <a:p>
            <a:r>
              <a:rPr lang="de-DE" dirty="0"/>
              <a:t>Mittelwerte von AC und DC gestrichelt und Regressionsgerade</a:t>
            </a:r>
          </a:p>
          <a:p>
            <a:r>
              <a:rPr lang="de-DE" dirty="0"/>
              <a:t>Bei beiden scheinen Strom und Drehmoment linear zusammenzuhängen</a:t>
            </a:r>
          </a:p>
          <a:p>
            <a:endParaRPr lang="de-DE" dirty="0"/>
          </a:p>
          <a:p>
            <a:r>
              <a:rPr lang="de-DE" dirty="0"/>
              <a:t>Gleicher Proportionalitätsfaktor</a:t>
            </a:r>
          </a:p>
          <a:p>
            <a:r>
              <a:rPr lang="de-DE" dirty="0"/>
              <a:t>Ungenauigkeiten in manchen Parameters</a:t>
            </a:r>
          </a:p>
          <a:p>
            <a:r>
              <a:rPr lang="de-DE" dirty="0"/>
              <a:t>Konstante Differenz zwischen beiden -&gt; Ursachen muss noch untersucht werden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1023173F-C118-4F8C-9B40-F279312A66F6}" type="datetime4">
              <a:rPr lang="de-DE" smtClean="0"/>
              <a:pPr>
                <a:defRPr/>
              </a:pPr>
              <a:t>16. Februar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 altLang="de-DE"/>
              <a:t>|  </a:t>
            </a:r>
            <a:fld id="{71DC5FC8-42D1-4D9D-802E-80337AAD8ECB}" type="slidenum">
              <a:rPr lang="de-DE" altLang="de-DE" smtClean="0"/>
              <a:pPr/>
              <a:t>20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34964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IBRAHIM</a:t>
            </a:r>
          </a:p>
          <a:p>
            <a:endParaRPr lang="de-DE" dirty="0"/>
          </a:p>
          <a:p>
            <a:r>
              <a:rPr lang="de-DE" dirty="0"/>
              <a:t>Rot Sinus sollte eig. Trapez</a:t>
            </a:r>
          </a:p>
          <a:p>
            <a:endParaRPr lang="de-DE" dirty="0"/>
          </a:p>
          <a:p>
            <a:r>
              <a:rPr lang="de-DE" dirty="0"/>
              <a:t>förmig -&gt; BLAC Motor</a:t>
            </a:r>
          </a:p>
          <a:p>
            <a:endParaRPr lang="de-DE" dirty="0"/>
          </a:p>
          <a:p>
            <a:r>
              <a:rPr lang="de-DE" dirty="0"/>
              <a:t>Validierung elektr. Drehzahl</a:t>
            </a:r>
          </a:p>
          <a:p>
            <a:endParaRPr lang="de-DE" dirty="0"/>
          </a:p>
          <a:p>
            <a:r>
              <a:rPr lang="de-DE" dirty="0"/>
              <a:t>Einleitung der Folie: Nach der Realisierung der vorgestellten Messkette sind hier die relevanten Signale</a:t>
            </a:r>
          </a:p>
          <a:p>
            <a:r>
              <a:rPr lang="de-DE" dirty="0"/>
              <a:t>verdeutlicht</a:t>
            </a:r>
          </a:p>
          <a:p>
            <a:r>
              <a:rPr lang="de-DE" dirty="0"/>
              <a:t>----------------------------</a:t>
            </a:r>
          </a:p>
          <a:p>
            <a:r>
              <a:rPr lang="de-DE" dirty="0"/>
              <a:t>- Links: ungefilterte Phase zu Phase </a:t>
            </a:r>
            <a:r>
              <a:rPr lang="de-DE" dirty="0" err="1"/>
              <a:t>Spg</a:t>
            </a:r>
            <a:r>
              <a:rPr lang="de-DE" dirty="0"/>
              <a:t>. erkennbar, dabei ist blau gestrichelt überlagerte PWM Eingriffe,</a:t>
            </a:r>
          </a:p>
          <a:p>
            <a:r>
              <a:rPr lang="de-DE" dirty="0"/>
              <a:t>rot gestrichelt der Sinus Verlauf erkennbar</a:t>
            </a:r>
          </a:p>
          <a:p>
            <a:r>
              <a:rPr lang="de-DE" dirty="0"/>
              <a:t>- rechts: sieht man den </a:t>
            </a:r>
            <a:r>
              <a:rPr lang="de-DE" dirty="0" err="1"/>
              <a:t>gefilteren</a:t>
            </a:r>
            <a:r>
              <a:rPr lang="de-DE" dirty="0"/>
              <a:t> Sinus und darunter das verarbeitet </a:t>
            </a:r>
            <a:r>
              <a:rPr lang="de-DE" dirty="0" err="1"/>
              <a:t>Rechtecksingnal</a:t>
            </a:r>
            <a:r>
              <a:rPr lang="de-DE" dirty="0"/>
              <a:t> was am Mikrocontroller</a:t>
            </a:r>
          </a:p>
          <a:p>
            <a:r>
              <a:rPr lang="de-DE" dirty="0"/>
              <a:t>anliegt</a:t>
            </a:r>
          </a:p>
          <a:p>
            <a:r>
              <a:rPr lang="de-DE" dirty="0"/>
              <a:t>	-&gt; Es ist klar und deutlich erkennbar, dass jeweils die Periode an der gleichen Stelle </a:t>
            </a:r>
            <a:r>
              <a:rPr lang="de-DE" dirty="0" err="1"/>
              <a:t>erfasstw</a:t>
            </a:r>
            <a:r>
              <a:rPr lang="de-DE" dirty="0"/>
              <a:t> </a:t>
            </a:r>
            <a:r>
              <a:rPr lang="de-DE" dirty="0" err="1"/>
              <a:t>ird</a:t>
            </a:r>
            <a:endParaRPr lang="de-DE" dirty="0"/>
          </a:p>
          <a:p>
            <a:r>
              <a:rPr lang="de-DE" dirty="0"/>
              <a:t>	-&gt; Somit ist das Signal gut geeignet für die Drehzahlerfassung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1023173F-C118-4F8C-9B40-F279312A66F6}" type="datetime4">
              <a:rPr lang="de-DE" smtClean="0"/>
              <a:pPr>
                <a:defRPr/>
              </a:pPr>
              <a:t>16. Februar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 altLang="de-DE"/>
              <a:t>|  </a:t>
            </a:r>
            <a:fld id="{71DC5FC8-42D1-4D9D-802E-80337AAD8ECB}" type="slidenum">
              <a:rPr lang="de-DE" altLang="de-DE" smtClean="0"/>
              <a:pPr/>
              <a:t>21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920759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AC Phasenauswertung ist komplex, aufwändig und hochfrequent. Daher nicht geeignet für Echtzeit-Mikrocontroller-Realisierung. Benötigt entweder dedizierte Hardware oder Einsatz von FPGA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1023173F-C118-4F8C-9B40-F279312A66F6}" type="datetime4">
              <a:rPr lang="de-DE" smtClean="0"/>
              <a:pPr>
                <a:defRPr/>
              </a:pPr>
              <a:t>16. Februar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 altLang="de-DE"/>
              <a:t>|  </a:t>
            </a:r>
            <a:fld id="{71DC5FC8-42D1-4D9D-802E-80337AAD8ECB}" type="slidenum">
              <a:rPr lang="de-DE" altLang="de-DE" smtClean="0"/>
              <a:pPr/>
              <a:t>22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23822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Messstand gegeben. Drehzahl und </a:t>
            </a:r>
            <a:r>
              <a:rPr lang="de-DE" dirty="0" err="1"/>
              <a:t>Drehmmoment</a:t>
            </a:r>
            <a:r>
              <a:rPr lang="de-DE" dirty="0"/>
              <a:t> auf Basis von elektr. Größen (U,I) abzuschätzen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Relevanten Größen wurden Identifiziert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Die zwei kritischen Werte: Motordrehzahl und Drehmoment an der Motorwelle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Im Flug Auswertung angestrebt -&gt;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Elektrisch Messung FÜR im Flug umsetzen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Mechanisch Messung FÜR  Validierung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1023173F-C118-4F8C-9B40-F279312A66F6}" type="datetime4">
              <a:rPr lang="de-DE" smtClean="0"/>
              <a:pPr>
                <a:defRPr/>
              </a:pPr>
              <a:t>16. Februar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 altLang="de-DE"/>
              <a:t>|  </a:t>
            </a:r>
            <a:fld id="{71DC5FC8-42D1-4D9D-802E-80337AAD8ECB}" type="slidenum">
              <a:rPr lang="de-DE" altLang="de-DE" smtClean="0"/>
              <a:pPr/>
              <a:t>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40653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de-DE" dirty="0"/>
              <a:t>Grundlagen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de-DE" dirty="0"/>
              <a:t>Konzept Entwicklung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de-DE" dirty="0"/>
              <a:t>Prüfstand und Datenaufzeichnung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de-DE" dirty="0"/>
              <a:t>Auswertungen und Ergebnisse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1023173F-C118-4F8C-9B40-F279312A66F6}" type="datetime4">
              <a:rPr lang="de-DE" smtClean="0"/>
              <a:pPr>
                <a:defRPr/>
              </a:pPr>
              <a:t>16. Februar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 altLang="de-DE"/>
              <a:t>|  </a:t>
            </a:r>
            <a:fld id="{71DC5FC8-42D1-4D9D-802E-80337AAD8ECB}" type="slidenum">
              <a:rPr lang="de-DE" altLang="de-DE" smtClean="0"/>
              <a:pPr/>
              <a:t>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22939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Bürstenlose Gleichstrom-Motoren (DC) oder kurz BLDC-Motoren: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-hoher Wirkungsgrad,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-geringer Wartungsaufwand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Simple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Robust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-geringes Gewicht &amp; Hohe Leistung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 Daher besonders beliebt bei Drohnen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Rechts: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Aufbau: Spulen sind im Stator und Rotor besteht aus Permanentmagneten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Ähnliche Funktion wie Synchronmaschine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Bild 3-Phasen Motor mit Permanentmagnet, 6 Transistoren, 3 auf High, 3 auf Low, 1 pro Phase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7000"/>
              </a:lnSpc>
              <a:spcBef>
                <a:spcPct val="100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Kommutierung </a:t>
            </a:r>
            <a:r>
              <a:rPr lang="de-D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de-DE" sz="1800" dirty="0"/>
              <a:t>Vorgang, bei dem ein Stromfluss von einem Zweig zum anderen übergeht</a:t>
            </a:r>
            <a:r>
              <a:rPr lang="de-DE" sz="12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erfolgt über Halbbrückenschaltung, wie dargestellt.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Einfachste Form der Schaltlogik basiert auf Blockkommutierung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 werden nur zwei Phasen durchgeschaltet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Eine High, eine Low, eine nicht verbunden (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floating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Das durchschalten ist abhängig, von der Rotorposition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Rotorposition kann mit Sensoren gemessen werden (typischerweise Hall Sensoren), geht aber auch Sensor los (durch Messung der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inudzierten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Spannung an der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floating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Phase)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Unser Motor in der Arbeit ist </a:t>
            </a:r>
            <a:r>
              <a:rPr lang="de-DE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Sensorlos.</a:t>
            </a: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Schaltlogik wird mit Hilfe eines Electronic Speed Controller (ESC) realisiert.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de-DE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1023173F-C118-4F8C-9B40-F279312A66F6}" type="datetime4">
              <a:rPr lang="de-DE" smtClean="0"/>
              <a:pPr>
                <a:defRPr/>
              </a:pPr>
              <a:t>16. Februar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 altLang="de-DE"/>
              <a:t>|  </a:t>
            </a:r>
            <a:fld id="{71DC5FC8-42D1-4D9D-802E-80337AAD8ECB}" type="slidenum">
              <a:rPr lang="de-DE" altLang="de-DE" smtClean="0"/>
              <a:pPr/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75028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Wir schauen uns genauer an, wie die Motorsteuerung genauer aussieht</a:t>
            </a:r>
          </a:p>
          <a:p>
            <a:r>
              <a:rPr lang="de-DE" dirty="0"/>
              <a:t>- Hier ein Schaltzyklus.</a:t>
            </a:r>
          </a:p>
          <a:p>
            <a:endParaRPr lang="de-DE" dirty="0"/>
          </a:p>
          <a:p>
            <a:r>
              <a:rPr lang="de-DE" dirty="0"/>
              <a:t>- Phasenspannung wird moduliert.</a:t>
            </a:r>
          </a:p>
          <a:p>
            <a:endParaRPr lang="de-DE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DE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DE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Für Drehzahlsteuerung wird Pulsweitenmodulation (auch PWM) für Schaltsequenz verwendet.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PWM:  Verringerung der durchschnittlichen Leistung eines elektrischen Signals, indem es effektiv in diskrete Teile zerlegt wird</a:t>
            </a:r>
          </a:p>
          <a:p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Trapezförmiger Verlauf</a:t>
            </a:r>
          </a:p>
          <a:p>
            <a:pPr marL="171450" indent="-171450">
              <a:buFontTx/>
              <a:buChar char="-"/>
            </a:pPr>
            <a:r>
              <a:rPr lang="de-DE" dirty="0"/>
              <a:t>High: Eine Seite geschaltet</a:t>
            </a:r>
          </a:p>
          <a:p>
            <a:pPr marL="171450" indent="-171450">
              <a:buFontTx/>
              <a:buChar char="-"/>
            </a:pPr>
            <a:r>
              <a:rPr lang="de-DE" dirty="0"/>
              <a:t>Low: PWM Signal zum Drosseln des Motors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Blockkommutierung:</a:t>
            </a:r>
          </a:p>
          <a:p>
            <a:pPr marL="171450" indent="-171450">
              <a:buFontTx/>
              <a:buChar char="-"/>
            </a:pPr>
            <a:r>
              <a:rPr lang="de-DE" dirty="0"/>
              <a:t>2 Phasen sind durchgeschaltet</a:t>
            </a:r>
          </a:p>
          <a:p>
            <a:pPr marL="171450" indent="-171450">
              <a:buFontTx/>
              <a:buChar char="-"/>
            </a:pPr>
            <a:r>
              <a:rPr lang="de-DE" dirty="0"/>
              <a:t>Um zu drosseln; kann man PWM nutzen</a:t>
            </a:r>
          </a:p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1023173F-C118-4F8C-9B40-F279312A66F6}" type="datetime4">
              <a:rPr lang="de-DE" smtClean="0"/>
              <a:pPr>
                <a:defRPr/>
              </a:pPr>
              <a:t>16. Februar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 altLang="de-DE"/>
              <a:t>|  </a:t>
            </a:r>
            <a:fld id="{71DC5FC8-42D1-4D9D-802E-80337AAD8ECB}" type="slidenum">
              <a:rPr lang="de-DE" altLang="de-DE" smtClean="0"/>
              <a:pPr/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07006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Wir schauen uns genauer an, wie die Motorsteuerung genauer aussieht</a:t>
            </a:r>
          </a:p>
          <a:p>
            <a:r>
              <a:rPr lang="de-DE" dirty="0"/>
              <a:t>- Hier ein Schaltzyklus.</a:t>
            </a:r>
          </a:p>
          <a:p>
            <a:endParaRPr lang="de-DE" dirty="0"/>
          </a:p>
          <a:p>
            <a:r>
              <a:rPr lang="de-DE" dirty="0"/>
              <a:t>- Phasenspannung wird moduliert.</a:t>
            </a:r>
          </a:p>
          <a:p>
            <a:endParaRPr lang="de-DE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DE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DE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Für Drehzahlsteuerung wird Pulsweitenmodulation (auch PWM) für Schaltsequenz verwendet.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PWM:  Verringerung der durchschnittlichen Leistung eines elektrischen Signals, indem es effektiv in diskrete Teile zerlegt wird</a:t>
            </a:r>
          </a:p>
          <a:p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Trapezförmiger Verlauf</a:t>
            </a:r>
          </a:p>
          <a:p>
            <a:pPr marL="171450" indent="-171450">
              <a:buFontTx/>
              <a:buChar char="-"/>
            </a:pPr>
            <a:r>
              <a:rPr lang="de-DE" dirty="0"/>
              <a:t>High: Eine Seite geschaltet</a:t>
            </a:r>
          </a:p>
          <a:p>
            <a:pPr marL="171450" indent="-171450">
              <a:buFontTx/>
              <a:buChar char="-"/>
            </a:pPr>
            <a:r>
              <a:rPr lang="de-DE" dirty="0"/>
              <a:t>Low: PWM Signal zum Drosseln des Motors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Blockkommutierung:</a:t>
            </a:r>
          </a:p>
          <a:p>
            <a:pPr marL="171450" indent="-171450">
              <a:buFontTx/>
              <a:buChar char="-"/>
            </a:pPr>
            <a:r>
              <a:rPr lang="de-DE" dirty="0"/>
              <a:t>2 Phasen sind durchgeschaltet</a:t>
            </a:r>
          </a:p>
          <a:p>
            <a:pPr marL="171450" indent="-171450">
              <a:buFontTx/>
              <a:buChar char="-"/>
            </a:pPr>
            <a:r>
              <a:rPr lang="de-DE" dirty="0"/>
              <a:t>Um zu drosseln; kann man PWM nutzen</a:t>
            </a:r>
          </a:p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1023173F-C118-4F8C-9B40-F279312A66F6}" type="datetime4">
              <a:rPr lang="de-DE" smtClean="0"/>
              <a:pPr>
                <a:defRPr/>
              </a:pPr>
              <a:t>16. Februar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 altLang="de-DE"/>
              <a:t>|  </a:t>
            </a:r>
            <a:fld id="{71DC5FC8-42D1-4D9D-802E-80337AAD8ECB}" type="slidenum">
              <a:rPr lang="de-DE" altLang="de-DE" smtClean="0"/>
              <a:pPr/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99500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Eine Möglichkeit: Mechanische Drehzahl zu messen, ist mit Hilfe eines Lichtsensors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Elektrisches Bauteil, bestehend aus LED und Fototransistor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Reflektion -&gt; man benötigt zwei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Reflektionswerte</a:t>
            </a: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Wechsel der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Reflektionswerte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führt zu Spannungsänderung am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Ouput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des Sensors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Signal: Bei jeder Umdrehung wird Rechteck-Signal erzeugt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Anzahl Flanken gibt Hinweis auf Drehzahl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Distanz der Flanken wiederspiegelt eine Drehung des Motors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 entsteht pro Umdrehung eine positive Flanke, die dann vom Mikrocontroller erkannt werden kann.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1023173F-C118-4F8C-9B40-F279312A66F6}" type="datetime4">
              <a:rPr lang="de-DE" smtClean="0"/>
              <a:pPr>
                <a:defRPr/>
              </a:pPr>
              <a:t>16. Februar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 altLang="de-DE"/>
              <a:t>|  </a:t>
            </a:r>
            <a:fld id="{71DC5FC8-42D1-4D9D-802E-80337AAD8ECB}" type="slidenum">
              <a:rPr lang="de-DE" altLang="de-DE" smtClean="0"/>
              <a:pPr/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58338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Wie bereits gesagt: Relevante Größe: Drehmoment an der Motorwelle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Eine Möglichkeit dieses Drehmoment zu messen, ist es über einen Hebelarm als Kraft in eine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Wägezelle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einzuleiten.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Wägezelle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Mechanisches Bauteil, welches Kraft in elektrisches Signal umwandelt 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Dehnungsmessstreifen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Kraftvektor muss korrekt (</a:t>
            </a:r>
            <a:r>
              <a:rPr lang="de-DE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rechtwinklig und mittig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eingeleitet werden, damit korrekte Messung stattfinden kann.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Verbiegung innerhalb der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Wägezelle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und somit Stauchung/Streckung innerhalb der DMS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buFont typeface="Calibri" panose="020F0502020204030204" pitchFamily="34" charset="0"/>
              <a:buNone/>
            </a:pP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Optional:</a:t>
            </a:r>
          </a:p>
          <a:p>
            <a:pPr marL="0" lvl="0" indent="0">
              <a:lnSpc>
                <a:spcPct val="107000"/>
              </a:lnSpc>
              <a:buFont typeface="Calibri" panose="020F0502020204030204" pitchFamily="34" charset="0"/>
              <a:buNone/>
            </a:pP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 Gegensatz zur Drehzahl-Messung ist Kalibrierung notwendig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Kalibrierung mit Hilfe von zwei Gewichten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Annahme linearer Zusammenhang zwischen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einwirk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Kraft und Ausgangssignal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~bei Minute 7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1023173F-C118-4F8C-9B40-F279312A66F6}" type="datetime4">
              <a:rPr lang="de-DE" smtClean="0"/>
              <a:pPr>
                <a:defRPr/>
              </a:pPr>
              <a:t>16. Februar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 altLang="de-DE"/>
              <a:t>|  </a:t>
            </a:r>
            <a:fld id="{71DC5FC8-42D1-4D9D-802E-80337AAD8ECB}" type="slidenum">
              <a:rPr lang="de-DE" altLang="de-DE" smtClean="0"/>
              <a:pPr/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65820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FABIAN</a:t>
            </a:r>
          </a:p>
          <a:p>
            <a:endParaRPr lang="de-DE" dirty="0"/>
          </a:p>
          <a:p>
            <a:r>
              <a:rPr lang="de-DE" dirty="0"/>
              <a:t>„BLDC Annahme“</a:t>
            </a:r>
          </a:p>
          <a:p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Proportionaler Zusammenhang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Drehmomentkonstante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Ankerstrom entspricht Phasenstrom/AC-Strom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Auch DC Strom wird untersucht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1023173F-C118-4F8C-9B40-F279312A66F6}" type="datetime4">
              <a:rPr lang="de-DE" smtClean="0"/>
              <a:pPr>
                <a:defRPr/>
              </a:pPr>
              <a:t>16. Februar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 altLang="de-DE"/>
              <a:t>|  </a:t>
            </a:r>
            <a:fld id="{71DC5FC8-42D1-4D9D-802E-80337AAD8ECB}" type="slidenum">
              <a:rPr lang="de-DE" altLang="de-DE" smtClean="0"/>
              <a:pPr/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29513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37D31636-BC22-45E4-87D4-1035D4431E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284163"/>
            <a:ext cx="8786812" cy="1566862"/>
          </a:xfrm>
          <a:prstGeom prst="rect">
            <a:avLst/>
          </a:prstGeom>
          <a:solidFill>
            <a:srgbClr val="009D81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CE02DB0A-25A4-4DC2-A9D4-71DDF1A2199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79388" y="155575"/>
            <a:ext cx="8786812" cy="109538"/>
          </a:xfrm>
          <a:prstGeom prst="rect">
            <a:avLst/>
          </a:prstGeom>
          <a:solidFill>
            <a:srgbClr val="009D81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>
              <a:cs typeface="Tahoma" pitchFamily="34" charset="0"/>
            </a:endParaRPr>
          </a:p>
        </p:txBody>
      </p:sp>
      <p:sp>
        <p:nvSpPr>
          <p:cNvPr id="7" name="Line 14">
            <a:extLst>
              <a:ext uri="{FF2B5EF4-FFF2-40B4-BE49-F238E27FC236}">
                <a16:creationId xmlns:a16="http://schemas.microsoft.com/office/drawing/2014/main" id="{9240F980-D43A-41AA-A5C3-4E1C9F5390F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79388" y="1851025"/>
            <a:ext cx="878681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" name="Line 15">
            <a:extLst>
              <a:ext uri="{FF2B5EF4-FFF2-40B4-BE49-F238E27FC236}">
                <a16:creationId xmlns:a16="http://schemas.microsoft.com/office/drawing/2014/main" id="{8705F248-AF7A-42A2-AE8F-8BB89CDB862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79388" y="4775200"/>
            <a:ext cx="878681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Line 14">
            <a:extLst>
              <a:ext uri="{FF2B5EF4-FFF2-40B4-BE49-F238E27FC236}">
                <a16:creationId xmlns:a16="http://schemas.microsoft.com/office/drawing/2014/main" id="{7F7B7E2E-CE44-48CD-A683-30888E95AAB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79388" y="285750"/>
            <a:ext cx="8786812" cy="0"/>
          </a:xfrm>
          <a:prstGeom prst="line">
            <a:avLst/>
          </a:prstGeom>
          <a:noFill/>
          <a:ln w="1524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4F32EA50-1819-4782-8538-804C8B801020}"/>
              </a:ext>
            </a:extLst>
          </p:cNvPr>
          <p:cNvSpPr txBox="1">
            <a:spLocks/>
          </p:cNvSpPr>
          <p:nvPr userDrawn="1"/>
        </p:nvSpPr>
        <p:spPr>
          <a:xfrm>
            <a:off x="84138" y="4803775"/>
            <a:ext cx="7273925" cy="2160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de-DE" sz="1000" dirty="0">
                <a:cs typeface="Tahoma" panose="020B0604030504040204" pitchFamily="34" charset="0"/>
              </a:rPr>
              <a:t>17.02.2022  | Projektseminar Automatisierungstechnik   |  </a:t>
            </a:r>
            <a:fld id="{5CD5B401-DC7B-457A-ABA2-98EF161787B1}" type="slidenum">
              <a:rPr lang="de-DE" altLang="de-DE" sz="1000">
                <a:cs typeface="Tahoma" panose="020B0604030504040204" pitchFamily="34" charset="0"/>
              </a:rPr>
              <a:pPr eaLnBrk="1" hangingPunct="1"/>
              <a:t>‹Nr.›</a:t>
            </a:fld>
            <a:endParaRPr lang="de-DE" altLang="de-DE" sz="1000" dirty="0">
              <a:cs typeface="Tahoma" panose="020B0604030504040204" pitchFamily="34" charset="0"/>
            </a:endParaRPr>
          </a:p>
          <a:p>
            <a:pPr eaLnBrk="1" hangingPunct="1"/>
            <a:endParaRPr lang="de-DE" altLang="de-DE" sz="1000" dirty="0">
              <a:cs typeface="Tahoma" panose="020B0604030504040204" pitchFamily="34" charset="0"/>
            </a:endParaRPr>
          </a:p>
        </p:txBody>
      </p:sp>
      <p:pic>
        <p:nvPicPr>
          <p:cNvPr id="11" name="Picture 9" descr="tud_logo">
            <a:extLst>
              <a:ext uri="{FF2B5EF4-FFF2-40B4-BE49-F238E27FC236}">
                <a16:creationId xmlns:a16="http://schemas.microsoft.com/office/drawing/2014/main" id="{37B58735-D688-43AD-8AE2-BB2C60296D3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653338" y="401638"/>
            <a:ext cx="1427162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51520" y="1095623"/>
            <a:ext cx="6840760" cy="708422"/>
          </a:xfrm>
        </p:spPr>
        <p:txBody>
          <a:bodyPr t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>
          <a:xfrm>
            <a:off x="270898" y="375294"/>
            <a:ext cx="6821383" cy="6286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085A431-1619-44D3-A9A7-F8B4493BD3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780" y="4849205"/>
            <a:ext cx="1631965" cy="16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190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1500" y="366712"/>
            <a:ext cx="6821383" cy="62865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idx="11"/>
          </p:nvPr>
        </p:nvSpPr>
        <p:spPr>
          <a:xfrm>
            <a:off x="180490" y="1185474"/>
            <a:ext cx="8783998" cy="3359957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85483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3" y="3305177"/>
            <a:ext cx="8784975" cy="1021557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79513" y="2180035"/>
            <a:ext cx="8784975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37749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1122" y="366712"/>
            <a:ext cx="6821383" cy="62865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81121" y="1194198"/>
            <a:ext cx="4357220" cy="3413536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sz="half" idx="10"/>
          </p:nvPr>
        </p:nvSpPr>
        <p:spPr>
          <a:xfrm>
            <a:off x="4663618" y="1194198"/>
            <a:ext cx="4300870" cy="3413536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000084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4" y="366712"/>
            <a:ext cx="6808162" cy="62865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79514" y="1194197"/>
            <a:ext cx="2860710" cy="3486072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0"/>
          </p:nvPr>
        </p:nvSpPr>
        <p:spPr>
          <a:xfrm>
            <a:off x="3131840" y="1194197"/>
            <a:ext cx="2860710" cy="3486072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half" idx="12"/>
          </p:nvPr>
        </p:nvSpPr>
        <p:spPr>
          <a:xfrm>
            <a:off x="6084168" y="1194197"/>
            <a:ext cx="2880320" cy="3486072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265629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4" y="366712"/>
            <a:ext cx="6808162" cy="62865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674848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9892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419872" y="1184707"/>
            <a:ext cx="5544616" cy="34305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512" y="1184707"/>
            <a:ext cx="3147109" cy="343058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179512" y="366712"/>
            <a:ext cx="6840000" cy="62865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70775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185555"/>
            <a:ext cx="5486400" cy="233305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47419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3">
            <a:extLst>
              <a:ext uri="{FF2B5EF4-FFF2-40B4-BE49-F238E27FC236}">
                <a16:creationId xmlns:a16="http://schemas.microsoft.com/office/drawing/2014/main" id="{FA510CE0-941B-41BE-AACC-51DFF90C5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565150"/>
            <a:ext cx="8713787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>
              <a:cs typeface="Tahoma" pitchFamily="34" charset="0"/>
            </a:endParaRP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68D0EBFF-A17B-4C8F-A1DA-A3683E36C9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77800" y="385763"/>
            <a:ext cx="713105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5654C7EF-3A60-48F0-8EA4-7B03DB1B17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1203325"/>
            <a:ext cx="8786812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Textmasterformate durch Klicken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29" name="Rectangle 8">
            <a:extLst>
              <a:ext uri="{FF2B5EF4-FFF2-40B4-BE49-F238E27FC236}">
                <a16:creationId xmlns:a16="http://schemas.microsoft.com/office/drawing/2014/main" id="{E715486C-CEDE-4519-9AE3-CE82B7160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66688"/>
            <a:ext cx="8786812" cy="107950"/>
          </a:xfrm>
          <a:prstGeom prst="rect">
            <a:avLst/>
          </a:prstGeom>
          <a:solidFill>
            <a:srgbClr val="009D81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>
              <a:cs typeface="Tahoma" pitchFamily="34" charset="0"/>
            </a:endParaRPr>
          </a:p>
        </p:txBody>
      </p:sp>
      <p:sp>
        <p:nvSpPr>
          <p:cNvPr id="1030" name="Line 14">
            <a:extLst>
              <a:ext uri="{FF2B5EF4-FFF2-40B4-BE49-F238E27FC236}">
                <a16:creationId xmlns:a16="http://schemas.microsoft.com/office/drawing/2014/main" id="{C4C05C62-AF53-4C0E-BA93-AE8097B4AE19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388" y="1106488"/>
            <a:ext cx="878681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3" name="Fußzeilenplatzhalter 3">
            <a:extLst>
              <a:ext uri="{FF2B5EF4-FFF2-40B4-BE49-F238E27FC236}">
                <a16:creationId xmlns:a16="http://schemas.microsoft.com/office/drawing/2014/main" id="{FACB1F70-753C-41AD-BEF7-2860A45C5CFB}"/>
              </a:ext>
            </a:extLst>
          </p:cNvPr>
          <p:cNvSpPr txBox="1">
            <a:spLocks/>
          </p:cNvSpPr>
          <p:nvPr userDrawn="1"/>
        </p:nvSpPr>
        <p:spPr>
          <a:xfrm>
            <a:off x="84138" y="4803774"/>
            <a:ext cx="7273925" cy="216247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de-DE" sz="1000" dirty="0">
                <a:cs typeface="Tahoma" panose="020B0604030504040204" pitchFamily="34" charset="0"/>
              </a:rPr>
              <a:t> Projektseminar Automatisierungstechnik  |  </a:t>
            </a:r>
            <a:r>
              <a:rPr lang="de-DE" sz="1000" dirty="0"/>
              <a:t>Jan Dreiskemper</a:t>
            </a:r>
            <a:r>
              <a:rPr lang="de-DE" altLang="de-DE" sz="1050" cap="all" dirty="0"/>
              <a:t>, </a:t>
            </a:r>
            <a:r>
              <a:rPr lang="de-DE" sz="1000" dirty="0"/>
              <a:t>Fabian Stingl, Ibrahim Bagci, Christian Schroll</a:t>
            </a:r>
            <a:r>
              <a:rPr lang="de-DE" altLang="de-DE" sz="1000" dirty="0">
                <a:cs typeface="Tahoma" panose="020B0604030504040204" pitchFamily="34" charset="0"/>
              </a:rPr>
              <a:t> |  </a:t>
            </a:r>
            <a:fld id="{1B3E0A93-CF6D-498D-85CB-973143193CC2}" type="slidenum">
              <a:rPr lang="de-DE" altLang="de-DE" sz="1000" smtClean="0">
                <a:cs typeface="Tahoma" panose="020B0604030504040204" pitchFamily="34" charset="0"/>
              </a:rPr>
              <a:pPr eaLnBrk="1" hangingPunct="1"/>
              <a:t>‹Nr.›</a:t>
            </a:fld>
            <a:endParaRPr lang="de-DE" altLang="de-DE" sz="1000" dirty="0">
              <a:cs typeface="Tahoma" panose="020B0604030504040204" pitchFamily="34" charset="0"/>
            </a:endParaRPr>
          </a:p>
          <a:p>
            <a:pPr eaLnBrk="1" hangingPunct="1"/>
            <a:endParaRPr lang="de-DE" altLang="de-DE" sz="1000" dirty="0">
              <a:cs typeface="Tahoma" panose="020B0604030504040204" pitchFamily="34" charset="0"/>
            </a:endParaRPr>
          </a:p>
        </p:txBody>
      </p:sp>
      <p:sp>
        <p:nvSpPr>
          <p:cNvPr id="2" name="Line 14">
            <a:extLst>
              <a:ext uri="{FF2B5EF4-FFF2-40B4-BE49-F238E27FC236}">
                <a16:creationId xmlns:a16="http://schemas.microsoft.com/office/drawing/2014/main" id="{1708E7A7-6063-4CF2-8E40-D6109ADC9B8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79388" y="296863"/>
            <a:ext cx="8786812" cy="0"/>
          </a:xfrm>
          <a:prstGeom prst="line">
            <a:avLst/>
          </a:prstGeom>
          <a:noFill/>
          <a:ln w="1524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4" name="Line 15">
            <a:extLst>
              <a:ext uri="{FF2B5EF4-FFF2-40B4-BE49-F238E27FC236}">
                <a16:creationId xmlns:a16="http://schemas.microsoft.com/office/drawing/2014/main" id="{EC82289E-FCBF-4298-A39D-7C0CD63AD03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79388" y="4775200"/>
            <a:ext cx="878681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5" name="Picture 9" descr="tud_logo">
            <a:extLst>
              <a:ext uri="{FF2B5EF4-FFF2-40B4-BE49-F238E27FC236}">
                <a16:creationId xmlns:a16="http://schemas.microsoft.com/office/drawing/2014/main" id="{E0007CD3-B42D-404B-88D3-1C109FC4DC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653338" y="401638"/>
            <a:ext cx="1427162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B56B973-683C-4C01-9B75-0B3643282697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780" y="4849205"/>
            <a:ext cx="1631965" cy="16764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Tahom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lnSpc>
          <a:spcPct val="130000"/>
        </a:lnSpc>
        <a:spcBef>
          <a:spcPts val="200"/>
        </a:spcBef>
        <a:spcAft>
          <a:spcPts val="225"/>
        </a:spcAft>
        <a:buFont typeface="Wingdings" panose="05000000000000000000" pitchFamily="2" charset="2"/>
        <a:defRPr sz="200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179388" indent="-177800" algn="l" rtl="0" eaLnBrk="0" fontAlgn="base" hangingPunct="0">
        <a:lnSpc>
          <a:spcPct val="130000"/>
        </a:lnSpc>
        <a:spcBef>
          <a:spcPts val="200"/>
        </a:spcBef>
        <a:spcAft>
          <a:spcPts val="225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Tahoma" pitchFamily="34" charset="0"/>
        </a:defRPr>
      </a:lvl2pPr>
      <a:lvl3pPr marL="538163" indent="-187325" algn="l" rtl="0" eaLnBrk="0" fontAlgn="base" hangingPunct="0">
        <a:lnSpc>
          <a:spcPct val="130000"/>
        </a:lnSpc>
        <a:spcBef>
          <a:spcPts val="200"/>
        </a:spcBef>
        <a:spcAft>
          <a:spcPts val="225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Tahoma" pitchFamily="34" charset="0"/>
        </a:defRPr>
      </a:lvl3pPr>
      <a:lvl4pPr marL="717550" indent="-173038" algn="l" rtl="0" eaLnBrk="0" fontAlgn="base" hangingPunct="0">
        <a:lnSpc>
          <a:spcPct val="130000"/>
        </a:lnSpc>
        <a:spcBef>
          <a:spcPts val="200"/>
        </a:spcBef>
        <a:spcAft>
          <a:spcPts val="225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itchFamily="34" charset="0"/>
        </a:defRPr>
      </a:lvl4pPr>
      <a:lvl5pPr marL="908050" indent="-188913" algn="l" rtl="0" eaLnBrk="0" fontAlgn="base" hangingPunct="0">
        <a:lnSpc>
          <a:spcPct val="130000"/>
        </a:lnSpc>
        <a:spcBef>
          <a:spcPts val="200"/>
        </a:spcBef>
        <a:spcAft>
          <a:spcPts val="225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itchFamily="34" charset="0"/>
        </a:defRPr>
      </a:lvl5pPr>
      <a:lvl6pPr marL="13652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bbyporter.com/hobbyporter-2212-brushless-dc-motor-for-drone-airplane-rc-model-930kv-1000kv-1400kv-1800kv-2200kv-2450kv-gold_p0938.html" TargetMode="External"/><Relationship Id="rId2" Type="http://schemas.openxmlformats.org/officeDocument/2006/relationships/hyperlink" Target="https://wingcopter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parkfun.com/datasheets/Robotics/QR_QRE1113.GR.pdf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Untertitel 1">
            <a:extLst>
              <a:ext uri="{FF2B5EF4-FFF2-40B4-BE49-F238E27FC236}">
                <a16:creationId xmlns:a16="http://schemas.microsoft.com/office/drawing/2014/main" id="{09529EB4-0CB0-44DD-A456-755390DF7E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825" y="1419622"/>
            <a:ext cx="6842125" cy="375841"/>
          </a:xfrm>
        </p:spPr>
        <p:txBody>
          <a:bodyPr/>
          <a:lstStyle/>
          <a:p>
            <a:pPr eaLnBrk="1" hangingPunct="1"/>
            <a:r>
              <a:rPr lang="de-DE" sz="1600" dirty="0"/>
              <a:t>Jan Dreiskemper</a:t>
            </a:r>
            <a:r>
              <a:rPr lang="de-DE" altLang="de-DE" sz="1800" cap="all" dirty="0"/>
              <a:t>, </a:t>
            </a:r>
            <a:r>
              <a:rPr lang="de-DE" sz="1600" dirty="0"/>
              <a:t>Fabian Stingl, Ibrahim Bagci, Christian Schroll</a:t>
            </a:r>
            <a:endParaRPr lang="de-DE" altLang="de-DE" sz="1800" cap="all" dirty="0"/>
          </a:p>
        </p:txBody>
      </p:sp>
      <p:sp>
        <p:nvSpPr>
          <p:cNvPr id="3075" name="Titel 2">
            <a:extLst>
              <a:ext uri="{FF2B5EF4-FFF2-40B4-BE49-F238E27FC236}">
                <a16:creationId xmlns:a16="http://schemas.microsoft.com/office/drawing/2014/main" id="{3ED90581-508F-40B0-9CAC-3475FB8E6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63" y="366712"/>
            <a:ext cx="7324873" cy="1052909"/>
          </a:xfrm>
        </p:spPr>
        <p:txBody>
          <a:bodyPr/>
          <a:lstStyle/>
          <a:p>
            <a:pPr eaLnBrk="1" hangingPunct="1"/>
            <a:r>
              <a:rPr lang="de-DE" dirty="0"/>
              <a:t>Automatisierte Aufnahme der Drehmoment-Kennlinie eines Propellers mit </a:t>
            </a:r>
            <a:r>
              <a:rPr lang="de-DE" dirty="0" err="1"/>
              <a:t>Brushless</a:t>
            </a:r>
            <a:r>
              <a:rPr lang="de-DE" dirty="0"/>
              <a:t>-Motor</a:t>
            </a:r>
            <a:endParaRPr lang="de-DE" altLang="de-DE" cap="all" dirty="0"/>
          </a:p>
        </p:txBody>
      </p:sp>
      <p:pic>
        <p:nvPicPr>
          <p:cNvPr id="4" name="Grafik 3" descr="Ein Bild, das Boden, Küchengerät enthält.&#10;&#10;Automatisch generierte Beschreibung">
            <a:extLst>
              <a:ext uri="{FF2B5EF4-FFF2-40B4-BE49-F238E27FC236}">
                <a16:creationId xmlns:a16="http://schemas.microsoft.com/office/drawing/2014/main" id="{9D08090B-8958-4E1A-AFF1-663EBB0C2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030222"/>
            <a:ext cx="3456384" cy="263563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3AD876-FDC4-44E1-AD0C-EC7D3C347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Drehmoment - Elektrisch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5F0C61-BD1B-4F16-99D7-0D445D2AC286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2616194"/>
            <a:ext cx="8783998" cy="19292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Strom und Drehmoment sind proportional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Ankerstrom </a:t>
            </a:r>
            <a:r>
              <a:rPr lang="de-DE" b="0" i="0" dirty="0">
                <a:solidFill>
                  <a:srgbClr val="111111"/>
                </a:solidFill>
                <a:effectLst/>
                <a:latin typeface="u2400"/>
              </a:rPr>
              <a:t>➔</a:t>
            </a:r>
            <a:r>
              <a:rPr lang="de-DE" dirty="0"/>
              <a:t> Phasenstrom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Zusammenhang DC-Strom wird auch untersucht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701675" lvl="2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9116F08-E717-4739-A9DE-7B2D4CEF1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913" y="1329494"/>
            <a:ext cx="3708174" cy="119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28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4C9A72-95B2-4410-A4D8-F14FF32FB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Phasenstrom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B1DFE6-E92B-43C6-AB9E-197D7E95055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4247494" cy="3359957"/>
          </a:xfrm>
        </p:spPr>
        <p:txBody>
          <a:bodyPr/>
          <a:lstStyle/>
          <a:p>
            <a:pPr marL="0" indent="0"/>
            <a:endParaRPr lang="de-DE" dirty="0"/>
          </a:p>
          <a:p>
            <a:endParaRPr lang="de-DE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81786783-C2E1-46D7-9DD0-E061F2913FC5}"/>
              </a:ext>
            </a:extLst>
          </p:cNvPr>
          <p:cNvGrpSpPr/>
          <p:nvPr/>
        </p:nvGrpSpPr>
        <p:grpSpPr>
          <a:xfrm>
            <a:off x="540469" y="1059582"/>
            <a:ext cx="3875608" cy="3644955"/>
            <a:chOff x="552376" y="1059582"/>
            <a:chExt cx="3875608" cy="3644955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9C976C49-99E0-499B-8C41-8F8F6E0A9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376" y="1059582"/>
              <a:ext cx="3875608" cy="3270177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5809A2CE-1952-4A46-AD6F-381438D4C155}"/>
                </a:ext>
              </a:extLst>
            </p:cNvPr>
            <p:cNvSpPr txBox="1"/>
            <p:nvPr/>
          </p:nvSpPr>
          <p:spPr>
            <a:xfrm>
              <a:off x="2102894" y="4335205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100%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BA40C683-9A8F-430B-8D3F-39F0C15AE9E1}"/>
              </a:ext>
            </a:extLst>
          </p:cNvPr>
          <p:cNvGrpSpPr/>
          <p:nvPr/>
        </p:nvGrpSpPr>
        <p:grpSpPr>
          <a:xfrm>
            <a:off x="4606397" y="1059581"/>
            <a:ext cx="3891043" cy="3639509"/>
            <a:chOff x="4572000" y="1059581"/>
            <a:chExt cx="3891043" cy="3639509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70301CD7-1B09-4FF0-AD4C-3570807A3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1059581"/>
              <a:ext cx="3891043" cy="3270177"/>
            </a:xfrm>
            <a:prstGeom prst="rect">
              <a:avLst/>
            </a:prstGeom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1F4E0982-2E61-47E3-9EA3-0CD12BD61487}"/>
                </a:ext>
              </a:extLst>
            </p:cNvPr>
            <p:cNvSpPr txBox="1"/>
            <p:nvPr/>
          </p:nvSpPr>
          <p:spPr>
            <a:xfrm>
              <a:off x="6392668" y="4329758"/>
              <a:ext cx="648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10%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651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C13840-6C3B-4D87-8A6F-0DEB82C12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Verarbeitung Phasenstrom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BC7BFF-4684-4BA8-9F5E-06657B186ED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4535526" cy="335995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dirty="0"/>
              <a:t>Periodenerkennung </a:t>
            </a:r>
          </a:p>
          <a:p>
            <a:pPr marL="815975" lvl="2" indent="-457200">
              <a:buFont typeface="+mj-lt"/>
              <a:buAutoNum type="alphaLcPeriod"/>
            </a:pPr>
            <a:r>
              <a:rPr lang="de-DE" dirty="0"/>
              <a:t>Glätten</a:t>
            </a:r>
          </a:p>
          <a:p>
            <a:pPr marL="815975" lvl="2" indent="-457200">
              <a:buFont typeface="+mj-lt"/>
              <a:buAutoNum type="alphaLcPeriod"/>
            </a:pPr>
            <a:r>
              <a:rPr lang="de-DE" dirty="0"/>
              <a:t>Nulldurchgang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Aufteilen in pos. und neg. Teil</a:t>
            </a:r>
          </a:p>
          <a:p>
            <a:pPr marL="815975" lvl="2" indent="-457200">
              <a:buFont typeface="+mj-lt"/>
              <a:buAutoNum type="arabicPeriod"/>
            </a:pPr>
            <a:r>
              <a:rPr lang="de-DE" dirty="0"/>
              <a:t>neg. Teil mit </a:t>
            </a:r>
            <a:r>
              <a:rPr lang="de-DE" i="1" dirty="0"/>
              <a:t>-1</a:t>
            </a:r>
            <a:r>
              <a:rPr lang="de-DE" dirty="0"/>
              <a:t> multiplizieren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Mittelwert mit </a:t>
            </a:r>
            <a:r>
              <a:rPr lang="de-DE" i="1" dirty="0"/>
              <a:t>3/2</a:t>
            </a:r>
            <a:r>
              <a:rPr lang="de-DE" dirty="0"/>
              <a:t> multiplizieren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56E9CAA-1D67-41D1-937E-447FC4F22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587" y="1177615"/>
            <a:ext cx="4357514" cy="3359957"/>
          </a:xfrm>
          <a:prstGeom prst="rect">
            <a:avLst/>
          </a:prstGeom>
        </p:spPr>
      </p:pic>
      <p:sp>
        <p:nvSpPr>
          <p:cNvPr id="6" name="Pfeil: nach unten 5">
            <a:extLst>
              <a:ext uri="{FF2B5EF4-FFF2-40B4-BE49-F238E27FC236}">
                <a16:creationId xmlns:a16="http://schemas.microsoft.com/office/drawing/2014/main" id="{0243EA65-685B-477E-81A9-53C2F2E36C9F}"/>
              </a:ext>
            </a:extLst>
          </p:cNvPr>
          <p:cNvSpPr/>
          <p:nvPr/>
        </p:nvSpPr>
        <p:spPr>
          <a:xfrm rot="19850271">
            <a:off x="7034914" y="2415777"/>
            <a:ext cx="46592" cy="36776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7" name="Pfeil: nach unten 6">
            <a:extLst>
              <a:ext uri="{FF2B5EF4-FFF2-40B4-BE49-F238E27FC236}">
                <a16:creationId xmlns:a16="http://schemas.microsoft.com/office/drawing/2014/main" id="{033FA74B-AA7A-45B9-BFE1-221EDA2D0187}"/>
              </a:ext>
            </a:extLst>
          </p:cNvPr>
          <p:cNvSpPr/>
          <p:nvPr/>
        </p:nvSpPr>
        <p:spPr>
          <a:xfrm rot="2952671">
            <a:off x="8303546" y="2509196"/>
            <a:ext cx="46592" cy="36776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9269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F47D3E-0A12-44E4-B4A6-DF581E530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Drehzahl - Elektrisch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68E8E8-2A72-49A3-A00F-905A4FAAEE78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1500" y="1185474"/>
            <a:ext cx="4174476" cy="335995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Phase zu Phase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de-DE" dirty="0"/>
              <a:t>Spannung sinusförmig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Frequenz der Nulldurchgänge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332799C-20D5-4F01-800B-952F04D485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110" y="2571750"/>
            <a:ext cx="4344950" cy="2019777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D73C9433-8FBF-4575-A1CA-27F3481E1FEE}"/>
              </a:ext>
            </a:extLst>
          </p:cNvPr>
          <p:cNvSpPr txBox="1"/>
          <p:nvPr/>
        </p:nvSpPr>
        <p:spPr>
          <a:xfrm>
            <a:off x="6948264" y="2139702"/>
            <a:ext cx="192873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Phase zu Phase </a:t>
            </a:r>
          </a:p>
          <a:p>
            <a:pPr algn="ctr"/>
            <a:r>
              <a:rPr lang="de-DE" dirty="0"/>
              <a:t>Geglättet</a:t>
            </a:r>
          </a:p>
        </p:txBody>
      </p:sp>
    </p:spTree>
    <p:extLst>
      <p:ext uri="{BB962C8B-B14F-4D97-AF65-F5344CB8AC3E}">
        <p14:creationId xmlns:p14="http://schemas.microsoft.com/office/powerpoint/2010/main" val="3868195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7B6F41-1F93-4DF9-88FF-E2912987F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Drehzahl Messkette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9A36FC6-09A3-4A8E-89AD-3CD6C8BE3422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89" y="1491630"/>
            <a:ext cx="7433186" cy="2736304"/>
          </a:xfrm>
        </p:spPr>
      </p:pic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66D99C42-848C-4084-81DF-7101EA765A6B}"/>
              </a:ext>
            </a:extLst>
          </p:cNvPr>
          <p:cNvSpPr/>
          <p:nvPr/>
        </p:nvSpPr>
        <p:spPr>
          <a:xfrm rot="19467195">
            <a:off x="786130" y="1326890"/>
            <a:ext cx="46592" cy="36776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6" name="Pfeil: nach unten 5">
            <a:extLst>
              <a:ext uri="{FF2B5EF4-FFF2-40B4-BE49-F238E27FC236}">
                <a16:creationId xmlns:a16="http://schemas.microsoft.com/office/drawing/2014/main" id="{F8E34B1D-1408-4E44-B3C9-62D9FFA433CB}"/>
              </a:ext>
            </a:extLst>
          </p:cNvPr>
          <p:cNvSpPr/>
          <p:nvPr/>
        </p:nvSpPr>
        <p:spPr>
          <a:xfrm rot="19850271">
            <a:off x="786132" y="3457611"/>
            <a:ext cx="46592" cy="36776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7" name="Pfeil: nach unten 6">
            <a:extLst>
              <a:ext uri="{FF2B5EF4-FFF2-40B4-BE49-F238E27FC236}">
                <a16:creationId xmlns:a16="http://schemas.microsoft.com/office/drawing/2014/main" id="{C3EDBFEF-5AAB-4E3B-9FEC-D0C6B678648A}"/>
              </a:ext>
            </a:extLst>
          </p:cNvPr>
          <p:cNvSpPr/>
          <p:nvPr/>
        </p:nvSpPr>
        <p:spPr>
          <a:xfrm rot="1251803">
            <a:off x="3481637" y="2063932"/>
            <a:ext cx="46592" cy="36776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9" name="Pfeil: nach unten 8">
            <a:extLst>
              <a:ext uri="{FF2B5EF4-FFF2-40B4-BE49-F238E27FC236}">
                <a16:creationId xmlns:a16="http://schemas.microsoft.com/office/drawing/2014/main" id="{C32ACAFD-5894-4770-AF9B-41C124A8C072}"/>
              </a:ext>
            </a:extLst>
          </p:cNvPr>
          <p:cNvSpPr/>
          <p:nvPr/>
        </p:nvSpPr>
        <p:spPr>
          <a:xfrm rot="1159879">
            <a:off x="5063605" y="1774590"/>
            <a:ext cx="46592" cy="36776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10" name="Pfeil: nach unten 9">
            <a:extLst>
              <a:ext uri="{FF2B5EF4-FFF2-40B4-BE49-F238E27FC236}">
                <a16:creationId xmlns:a16="http://schemas.microsoft.com/office/drawing/2014/main" id="{F962C2FB-AE2B-42FF-8EE2-0B0F536661E8}"/>
              </a:ext>
            </a:extLst>
          </p:cNvPr>
          <p:cNvSpPr/>
          <p:nvPr/>
        </p:nvSpPr>
        <p:spPr>
          <a:xfrm rot="1251803">
            <a:off x="6620820" y="1763440"/>
            <a:ext cx="46592" cy="36776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AA8ED05-859E-4084-8BC1-6E39CC268244}"/>
              </a:ext>
            </a:extLst>
          </p:cNvPr>
          <p:cNvSpPr txBox="1"/>
          <p:nvPr/>
        </p:nvSpPr>
        <p:spPr>
          <a:xfrm>
            <a:off x="232095" y="120359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1.)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3159970-FCF7-491C-8500-05B3F8A5071C}"/>
              </a:ext>
            </a:extLst>
          </p:cNvPr>
          <p:cNvSpPr txBox="1"/>
          <p:nvPr/>
        </p:nvSpPr>
        <p:spPr>
          <a:xfrm>
            <a:off x="323528" y="305505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1.)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CAE966C-C2BB-4815-9BB3-D51123DD508F}"/>
              </a:ext>
            </a:extLst>
          </p:cNvPr>
          <p:cNvSpPr txBox="1"/>
          <p:nvPr/>
        </p:nvSpPr>
        <p:spPr>
          <a:xfrm>
            <a:off x="3435276" y="1589141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2.)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82B4794-CF94-45C6-B866-E9F471B0B6AA}"/>
              </a:ext>
            </a:extLst>
          </p:cNvPr>
          <p:cNvSpPr txBox="1"/>
          <p:nvPr/>
        </p:nvSpPr>
        <p:spPr>
          <a:xfrm>
            <a:off x="4996067" y="144977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3.)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D47E8B4-C18B-407A-BE73-3DCBE9EC318C}"/>
              </a:ext>
            </a:extLst>
          </p:cNvPr>
          <p:cNvSpPr txBox="1"/>
          <p:nvPr/>
        </p:nvSpPr>
        <p:spPr>
          <a:xfrm>
            <a:off x="6504388" y="138235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4.)</a:t>
            </a:r>
          </a:p>
        </p:txBody>
      </p:sp>
    </p:spTree>
    <p:extLst>
      <p:ext uri="{BB962C8B-B14F-4D97-AF65-F5344CB8AC3E}">
        <p14:creationId xmlns:p14="http://schemas.microsoft.com/office/powerpoint/2010/main" val="1684828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21CEFE-E437-4696-A106-36F38BE81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Teststand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BC771A0-8230-420E-9BB6-E85F9E09E047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00" y="1705891"/>
            <a:ext cx="4607916" cy="2658271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F43D555-25CD-43FB-A9A0-7B64DBAA1B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084" y="1275606"/>
            <a:ext cx="4607916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19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6BD9D6-4434-4599-9417-7903F8BDF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Teststand</a:t>
            </a:r>
          </a:p>
        </p:txBody>
      </p:sp>
      <p:pic>
        <p:nvPicPr>
          <p:cNvPr id="5" name="Inhaltsplatzhalter 4" descr="Ein Bild, das Text, drinnen, Gerät enthält.&#10;&#10;Automatisch generierte Beschreibung">
            <a:extLst>
              <a:ext uri="{FF2B5EF4-FFF2-40B4-BE49-F238E27FC236}">
                <a16:creationId xmlns:a16="http://schemas.microsoft.com/office/drawing/2014/main" id="{A73B38C4-7401-4D8B-B286-1E89A25BC6B9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239219"/>
            <a:ext cx="5328592" cy="3490523"/>
          </a:xfr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242EF95-9660-49C9-865C-E4612614C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147702"/>
            <a:ext cx="6336704" cy="3563415"/>
          </a:xfrm>
          <a:prstGeom prst="rect">
            <a:avLst/>
          </a:prstGeom>
        </p:spPr>
      </p:pic>
      <p:sp>
        <p:nvSpPr>
          <p:cNvPr id="6" name="Pfeil: nach unten 5">
            <a:extLst>
              <a:ext uri="{FF2B5EF4-FFF2-40B4-BE49-F238E27FC236}">
                <a16:creationId xmlns:a16="http://schemas.microsoft.com/office/drawing/2014/main" id="{E0429DEA-168A-4AB1-9FDD-6FB72A23F66D}"/>
              </a:ext>
            </a:extLst>
          </p:cNvPr>
          <p:cNvSpPr/>
          <p:nvPr/>
        </p:nvSpPr>
        <p:spPr>
          <a:xfrm rot="2582627">
            <a:off x="5476344" y="2547448"/>
            <a:ext cx="46592" cy="36776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6B9C82F-BD56-4274-8071-B276195DE063}"/>
              </a:ext>
            </a:extLst>
          </p:cNvPr>
          <p:cNvSpPr txBox="1"/>
          <p:nvPr/>
        </p:nvSpPr>
        <p:spPr>
          <a:xfrm>
            <a:off x="5272656" y="221171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1.)</a:t>
            </a:r>
          </a:p>
        </p:txBody>
      </p:sp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29C99E9C-4098-4EB3-BAD1-18F7880454CC}"/>
              </a:ext>
            </a:extLst>
          </p:cNvPr>
          <p:cNvSpPr/>
          <p:nvPr/>
        </p:nvSpPr>
        <p:spPr>
          <a:xfrm rot="19902263">
            <a:off x="2928189" y="2843690"/>
            <a:ext cx="46592" cy="36776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C6AFA5E-F5AA-4232-BD27-15BF5128994A}"/>
              </a:ext>
            </a:extLst>
          </p:cNvPr>
          <p:cNvSpPr txBox="1"/>
          <p:nvPr/>
        </p:nvSpPr>
        <p:spPr>
          <a:xfrm>
            <a:off x="2555776" y="246867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2.)</a:t>
            </a:r>
          </a:p>
        </p:txBody>
      </p:sp>
      <p:sp>
        <p:nvSpPr>
          <p:cNvPr id="10" name="Pfeil: nach unten 9">
            <a:extLst>
              <a:ext uri="{FF2B5EF4-FFF2-40B4-BE49-F238E27FC236}">
                <a16:creationId xmlns:a16="http://schemas.microsoft.com/office/drawing/2014/main" id="{720122A4-C020-442F-8660-898429006A99}"/>
              </a:ext>
            </a:extLst>
          </p:cNvPr>
          <p:cNvSpPr/>
          <p:nvPr/>
        </p:nvSpPr>
        <p:spPr>
          <a:xfrm rot="19082382">
            <a:off x="1837444" y="3175157"/>
            <a:ext cx="46592" cy="36776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D08A02F-8F83-411D-841F-FA5AE93F376D}"/>
              </a:ext>
            </a:extLst>
          </p:cNvPr>
          <p:cNvSpPr txBox="1"/>
          <p:nvPr/>
        </p:nvSpPr>
        <p:spPr>
          <a:xfrm>
            <a:off x="1350386" y="285033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3.)</a:t>
            </a:r>
          </a:p>
        </p:txBody>
      </p:sp>
    </p:spTree>
    <p:extLst>
      <p:ext uri="{BB962C8B-B14F-4D97-AF65-F5344CB8AC3E}">
        <p14:creationId xmlns:p14="http://schemas.microsoft.com/office/powerpoint/2010/main" val="2876441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CAAF87-1131-4DAC-8A6E-C9B91FDD4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Messdaten Erfassung und Verarbeitung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31F054-83A6-4775-B63A-DF387579A273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4247494" cy="3359957"/>
          </a:xfrm>
        </p:spPr>
        <p:txBody>
          <a:bodyPr/>
          <a:lstStyle/>
          <a:p>
            <a:r>
              <a:rPr lang="de-DE" dirty="0"/>
              <a:t>Microcontroller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Mechanische Werte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de-DE" dirty="0"/>
              <a:t>DC Strom und Spannung</a:t>
            </a:r>
          </a:p>
          <a:p>
            <a:pPr marL="0" lvl="1" indent="0">
              <a:buNone/>
            </a:pPr>
            <a:r>
              <a:rPr lang="de-DE" dirty="0"/>
              <a:t>Oszilloskop</a:t>
            </a:r>
          </a:p>
          <a:p>
            <a:pPr marL="342900" lvl="1" indent="-342900"/>
            <a:r>
              <a:rPr lang="de-DE" dirty="0"/>
              <a:t>Snapshots</a:t>
            </a:r>
          </a:p>
          <a:p>
            <a:pPr marL="342900" lvl="1" indent="-342900"/>
            <a:r>
              <a:rPr lang="de-DE" dirty="0"/>
              <a:t>Phasen Strom</a:t>
            </a:r>
          </a:p>
          <a:p>
            <a:pPr marL="342900" lvl="1" indent="-342900"/>
            <a:r>
              <a:rPr lang="de-DE" dirty="0"/>
              <a:t>Phase zu Phase Spannung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A5F900A-90CF-4347-BA8A-FFB282B1D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059582"/>
            <a:ext cx="6119255" cy="33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003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936C73-21B7-41F4-A218-13073391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 Vektor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886E85-CC52-4E66-B997-AD6F38805DC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1500" y="1185474"/>
            <a:ext cx="8783998" cy="335995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Motor Parameter 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de-DE" dirty="0"/>
              <a:t>Motor ID, kV-Wert, Höhe, Durchmesser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Propeller Parameter 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de-DE" dirty="0"/>
              <a:t>Durchmesser, Pitch Winkel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Mechanische Größen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de-DE" dirty="0"/>
              <a:t>Befehl, Drehzahl, Drehmoment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Elektrische Größen 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de-DE" dirty="0"/>
              <a:t>DC-Strom, DC-Spannung, Mittlerer Phasenstrom, Phasendrehzahl</a:t>
            </a:r>
          </a:p>
        </p:txBody>
      </p:sp>
    </p:spTree>
    <p:extLst>
      <p:ext uri="{BB962C8B-B14F-4D97-AF65-F5344CB8AC3E}">
        <p14:creationId xmlns:p14="http://schemas.microsoft.com/office/powerpoint/2010/main" val="1960348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67B3FB-D66D-40F9-89F8-1BED05CAF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Auswertung Strom zu Drehmoment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32942AF-F48C-4FBC-B942-F23098F6A2B3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85863"/>
            <a:ext cx="4030980" cy="3359150"/>
          </a:xfr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831B69F-6486-4628-8FDB-E5AA456656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484" y="1185863"/>
            <a:ext cx="4030980" cy="335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4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157061-068C-4F44-97A8-DD7535A10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1026" name="Picture 2" descr="198_Peru_UAV_Andes_v0_Home">
            <a:extLst>
              <a:ext uri="{FF2B5EF4-FFF2-40B4-BE49-F238E27FC236}">
                <a16:creationId xmlns:a16="http://schemas.microsoft.com/office/drawing/2014/main" id="{946BDF5C-8589-4458-9A21-16614DC96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286" y="1185474"/>
            <a:ext cx="4911428" cy="346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4205556-110C-4E2A-89C3-66EAF7F53490}"/>
              </a:ext>
            </a:extLst>
          </p:cNvPr>
          <p:cNvSpPr txBox="1"/>
          <p:nvPr/>
        </p:nvSpPr>
        <p:spPr>
          <a:xfrm>
            <a:off x="7020272" y="4480252"/>
            <a:ext cx="36004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1887411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E5D49E-D40C-4D5A-B433-62C835825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AC und DC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7C26561-8612-4FA0-8514-600192A858EE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80490" y="1185474"/>
            <a:ext cx="3383398" cy="335995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Zusammenhang scheint bei beiden proportional zu sein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Gleiche Steigung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Konstante Differenz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E158BC6-B33E-4EAF-BE39-837871884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035248"/>
            <a:ext cx="4392488" cy="366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32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234F01-525D-4A15-AAC8-52CE4BEA6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Validierung Elektrische Drehzahl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4F453A1-DA2C-45C5-AB75-0D9B8C5B2610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56992"/>
            <a:ext cx="4179596" cy="1866886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B2DCA08-D196-408B-8237-7801E981E4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260" y="1491630"/>
            <a:ext cx="4052897" cy="2592288"/>
          </a:xfrm>
          <a:prstGeom prst="rect">
            <a:avLst/>
          </a:prstGeom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248CB529-3058-43BC-A889-734F183C3450}"/>
              </a:ext>
            </a:extLst>
          </p:cNvPr>
          <p:cNvSpPr/>
          <p:nvPr/>
        </p:nvSpPr>
        <p:spPr>
          <a:xfrm rot="19850271">
            <a:off x="5162706" y="1649195"/>
            <a:ext cx="46592" cy="36776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9" name="Pfeil: nach unten 8">
            <a:extLst>
              <a:ext uri="{FF2B5EF4-FFF2-40B4-BE49-F238E27FC236}">
                <a16:creationId xmlns:a16="http://schemas.microsoft.com/office/drawing/2014/main" id="{044AC894-23D2-46AA-AF44-B2C3E62B5F1D}"/>
              </a:ext>
            </a:extLst>
          </p:cNvPr>
          <p:cNvSpPr/>
          <p:nvPr/>
        </p:nvSpPr>
        <p:spPr>
          <a:xfrm rot="19850271">
            <a:off x="5998433" y="1649195"/>
            <a:ext cx="46592" cy="36776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6AF8C351-FA74-4B84-A6AB-35E5A1674DF0}"/>
              </a:ext>
            </a:extLst>
          </p:cNvPr>
          <p:cNvSpPr txBox="1">
            <a:spLocks/>
          </p:cNvSpPr>
          <p:nvPr/>
        </p:nvSpPr>
        <p:spPr bwMode="auto">
          <a:xfrm>
            <a:off x="4816260" y="4083918"/>
            <a:ext cx="4052897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1100" kern="0" dirty="0"/>
              <a:t>Vergleich gefiltertes Sinus- und Rechtecksignal 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10C131D8-19ED-443B-8A59-20B1A072979C}"/>
              </a:ext>
            </a:extLst>
          </p:cNvPr>
          <p:cNvSpPr txBox="1">
            <a:spLocks/>
          </p:cNvSpPr>
          <p:nvPr/>
        </p:nvSpPr>
        <p:spPr bwMode="auto">
          <a:xfrm>
            <a:off x="274843" y="3723878"/>
            <a:ext cx="4156273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1100" kern="0" dirty="0"/>
              <a:t>Ungefilterte Phase-zu-Phase-Spannung mit PWM Eingriffen</a:t>
            </a:r>
          </a:p>
        </p:txBody>
      </p:sp>
    </p:spTree>
    <p:extLst>
      <p:ext uri="{BB962C8B-B14F-4D97-AF65-F5344CB8AC3E}">
        <p14:creationId xmlns:p14="http://schemas.microsoft.com/office/powerpoint/2010/main" val="299145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23FAD4-EF9E-45BF-B8C2-580C4413E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Schlussfolgerung und Ausblick</a:t>
            </a:r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4EF5EBCD-A30C-4D12-8C85-7BC80D12C8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1699046"/>
              </p:ext>
            </p:extLst>
          </p:nvPr>
        </p:nvGraphicFramePr>
        <p:xfrm>
          <a:off x="181500" y="1203598"/>
          <a:ext cx="8782988" cy="3312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02758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701949-3C61-48EA-AB08-D97723E53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id="{12F612BA-362B-45DD-B078-7EF305457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048591"/>
              </p:ext>
            </p:extLst>
          </p:nvPr>
        </p:nvGraphicFramePr>
        <p:xfrm>
          <a:off x="181500" y="1189867"/>
          <a:ext cx="8782988" cy="322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7823">
                  <a:extLst>
                    <a:ext uri="{9D8B030D-6E8A-4147-A177-3AD203B41FA5}">
                      <a16:colId xmlns:a16="http://schemas.microsoft.com/office/drawing/2014/main" val="1445166439"/>
                    </a:ext>
                  </a:extLst>
                </a:gridCol>
                <a:gridCol w="7815165">
                  <a:extLst>
                    <a:ext uri="{9D8B030D-6E8A-4147-A177-3AD203B41FA5}">
                      <a16:colId xmlns:a16="http://schemas.microsoft.com/office/drawing/2014/main" val="4129648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773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0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>
                          <a:hlinkClick r:id="rId2"/>
                        </a:rPr>
                        <a:t>https://wingcopter.com/</a:t>
                      </a:r>
                      <a:endParaRPr lang="de-DE" sz="1000" dirty="0"/>
                    </a:p>
                    <a:p>
                      <a:endParaRPr lang="de-DE" sz="1000" dirty="0">
                        <a:hlinkClick r:id="rId3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02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000" dirty="0"/>
                        <a:t>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>
                          <a:hlinkClick r:id="rId3"/>
                        </a:rPr>
                        <a:t>https://www.hobbyporter.com/hobbyporter-2212-brushless-dc-motor-for-drone-airplane-rc-model-930kv-1000kv-1400kv-1800kv-2200kv-2450kv-gold_p0938.html</a:t>
                      </a:r>
                      <a:endParaRPr lang="de-DE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436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000" dirty="0"/>
                        <a:t>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err="1"/>
                        <a:t>Jianwen</a:t>
                      </a:r>
                      <a:r>
                        <a:rPr lang="en-US" sz="1000" dirty="0"/>
                        <a:t> Shao, Master Thesis - Direct Back EMF Detection Method for </a:t>
                      </a:r>
                      <a:r>
                        <a:rPr lang="en-US" sz="1000" dirty="0" err="1"/>
                        <a:t>Sensorless</a:t>
                      </a:r>
                      <a:r>
                        <a:rPr lang="en-US" sz="1000" dirty="0"/>
                        <a:t> Brushless DC. Blacksburg, Virginia: Faculty of the Virginia Polytechnic Institute and the State University, 2003.</a:t>
                      </a:r>
                    </a:p>
                    <a:p>
                      <a:endParaRPr lang="de-DE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73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000" dirty="0"/>
                        <a:t>[4]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u="sng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https://www.sparkfun.com/datasheets/Robotics/QR_QRE1113.GR.pdf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809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000" dirty="0"/>
                        <a:t>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Prof. Dr. </a:t>
                      </a:r>
                      <a:r>
                        <a:rPr lang="en-US" sz="1000" dirty="0" err="1"/>
                        <a:t>mont.</a:t>
                      </a:r>
                      <a:r>
                        <a:rPr lang="en-US" sz="1000" dirty="0"/>
                        <a:t> Mario </a:t>
                      </a:r>
                      <a:r>
                        <a:rPr lang="en-US" sz="1000" dirty="0" err="1"/>
                        <a:t>Kupnik</a:t>
                      </a:r>
                      <a:r>
                        <a:rPr lang="en-US" sz="1000" dirty="0"/>
                        <a:t>, </a:t>
                      </a:r>
                      <a:r>
                        <a:rPr lang="en-US" sz="1000" dirty="0" err="1"/>
                        <a:t>Skript</a:t>
                      </a:r>
                      <a:r>
                        <a:rPr lang="en-US" sz="1000" dirty="0"/>
                        <a:t> Mess- und </a:t>
                      </a:r>
                      <a:r>
                        <a:rPr lang="en-US" sz="1000" dirty="0" err="1"/>
                        <a:t>Sensortechnik</a:t>
                      </a:r>
                      <a:r>
                        <a:rPr lang="en-US" sz="1000" dirty="0"/>
                        <a:t>. Darmstadt: </a:t>
                      </a:r>
                      <a:r>
                        <a:rPr lang="en-US" sz="1000" dirty="0" err="1"/>
                        <a:t>Fachbereich</a:t>
                      </a:r>
                      <a:r>
                        <a:rPr lang="en-US" sz="1000" dirty="0"/>
                        <a:t> für </a:t>
                      </a:r>
                      <a:r>
                        <a:rPr lang="en-US" sz="1000" dirty="0" err="1"/>
                        <a:t>Elektrotechnik</a:t>
                      </a:r>
                      <a:r>
                        <a:rPr lang="en-US" sz="1000" dirty="0"/>
                        <a:t> und </a:t>
                      </a:r>
                      <a:r>
                        <a:rPr lang="en-US" sz="1000" dirty="0" err="1"/>
                        <a:t>Informationstechnik</a:t>
                      </a:r>
                      <a:r>
                        <a:rPr lang="en-US" sz="1000" dirty="0"/>
                        <a:t>, TU-Darmstadt, 2020.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327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5966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223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7716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4344F4-7B1B-4836-9E54-07965DB4E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</a:t>
            </a:r>
          </a:p>
        </p:txBody>
      </p:sp>
      <p:pic>
        <p:nvPicPr>
          <p:cNvPr id="5" name="Inhaltsplatzhalter 4" descr="Nahaufnahme eines Fragezeichens auf einem Parkettboden vor einer Wand">
            <a:extLst>
              <a:ext uri="{FF2B5EF4-FFF2-40B4-BE49-F238E27FC236}">
                <a16:creationId xmlns:a16="http://schemas.microsoft.com/office/drawing/2014/main" id="{B04BC849-2182-41ED-8F8E-0B458A3E8953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19" y="1185863"/>
            <a:ext cx="6837350" cy="3359150"/>
          </a:xfrm>
        </p:spPr>
      </p:pic>
    </p:spTree>
    <p:extLst>
      <p:ext uri="{BB962C8B-B14F-4D97-AF65-F5344CB8AC3E}">
        <p14:creationId xmlns:p14="http://schemas.microsoft.com/office/powerpoint/2010/main" val="2877241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0D433A-3CFF-4076-91AC-98A4F150F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582CA1-8EE5-42E2-9C93-778C7EBC5F2D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Motorwellenmomentmessung </a:t>
            </a:r>
          </a:p>
          <a:p>
            <a:pPr marL="701675" lvl="2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Mechanisch</a:t>
            </a:r>
          </a:p>
          <a:p>
            <a:pPr marL="701675" lvl="2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Elektrisch</a:t>
            </a:r>
          </a:p>
          <a:p>
            <a:pPr marL="701675" lvl="2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Motordrehzahlmessung</a:t>
            </a:r>
          </a:p>
          <a:p>
            <a:pPr marL="701675" lvl="2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Mechanisch</a:t>
            </a:r>
          </a:p>
          <a:p>
            <a:pPr marL="701675" lvl="2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Elektrisch</a:t>
            </a:r>
          </a:p>
        </p:txBody>
      </p:sp>
    </p:spTree>
    <p:extLst>
      <p:ext uri="{BB962C8B-B14F-4D97-AF65-F5344CB8AC3E}">
        <p14:creationId xmlns:p14="http://schemas.microsoft.com/office/powerpoint/2010/main" val="4203254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B4F117-836D-486B-8B58-3BC59EF3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00EDBB-5B9F-4220-8371-0C4F880752F5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de-DE" dirty="0"/>
              <a:t>Grundlagen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de-DE" dirty="0"/>
              <a:t>Konzept Entwicklung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de-DE" dirty="0"/>
              <a:t>Prüfstand und Datenaufzeichnung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de-DE" dirty="0"/>
              <a:t>Auswertungen und Ergebnisse</a:t>
            </a:r>
          </a:p>
        </p:txBody>
      </p:sp>
    </p:spTree>
    <p:extLst>
      <p:ext uri="{BB962C8B-B14F-4D97-AF65-F5344CB8AC3E}">
        <p14:creationId xmlns:p14="http://schemas.microsoft.com/office/powerpoint/2010/main" val="2486876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293CBB-8E64-4983-A21C-B7B1456DF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 BLDC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D094E1E-C204-4F78-B682-841A0C770497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294" y="1707654"/>
            <a:ext cx="3593589" cy="2238019"/>
          </a:xfrm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66414589-E715-42B9-AFAE-611A174AD99B}"/>
              </a:ext>
            </a:extLst>
          </p:cNvPr>
          <p:cNvSpPr txBox="1">
            <a:spLocks/>
          </p:cNvSpPr>
          <p:nvPr/>
        </p:nvSpPr>
        <p:spPr bwMode="auto">
          <a:xfrm>
            <a:off x="181500" y="1185475"/>
            <a:ext cx="4462508" cy="1397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de-DE" kern="0" dirty="0"/>
              <a:t>Bürstenloser DC Motor </a:t>
            </a:r>
            <a:r>
              <a:rPr lang="de-DE" i="1" kern="0" dirty="0"/>
              <a:t>(kurz BLDC)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kern="0" dirty="0"/>
          </a:p>
        </p:txBody>
      </p:sp>
      <p:pic>
        <p:nvPicPr>
          <p:cNvPr id="8" name="Picture 2" descr="Hobbyporter 2212 Brushless DC Motor for Drone Airplane RC Model 930kv  1000kv 1400kv 1800kv 2200kv 2450kv GOLD,Airplane Motors">
            <a:extLst>
              <a:ext uri="{FF2B5EF4-FFF2-40B4-BE49-F238E27FC236}">
                <a16:creationId xmlns:a16="http://schemas.microsoft.com/office/drawing/2014/main" id="{EF24CA2A-D3C9-4713-8E9E-4540A6AE9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57500"/>
            <a:ext cx="2139702" cy="213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1A25A9A2-BDC7-46F2-BCB9-EEE2D5DEE2B4}"/>
              </a:ext>
            </a:extLst>
          </p:cNvPr>
          <p:cNvSpPr/>
          <p:nvPr/>
        </p:nvSpPr>
        <p:spPr>
          <a:xfrm>
            <a:off x="5436097" y="1779662"/>
            <a:ext cx="1512168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54B19DF0-522C-4060-BCBB-DECBA904DD3F}"/>
              </a:ext>
            </a:extLst>
          </p:cNvPr>
          <p:cNvSpPr/>
          <p:nvPr/>
        </p:nvSpPr>
        <p:spPr>
          <a:xfrm>
            <a:off x="5436097" y="2657266"/>
            <a:ext cx="1512168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4BE58F5-8B5A-4EDC-85D7-C146F93BD7B4}"/>
              </a:ext>
            </a:extLst>
          </p:cNvPr>
          <p:cNvSpPr txBox="1"/>
          <p:nvPr/>
        </p:nvSpPr>
        <p:spPr>
          <a:xfrm>
            <a:off x="2483768" y="3988314"/>
            <a:ext cx="36004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/>
              <a:t>[2]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2D843BC-6B76-4C82-930F-A65B33CCD22A}"/>
              </a:ext>
            </a:extLst>
          </p:cNvPr>
          <p:cNvSpPr txBox="1"/>
          <p:nvPr/>
        </p:nvSpPr>
        <p:spPr>
          <a:xfrm>
            <a:off x="8238843" y="4096036"/>
            <a:ext cx="36004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164490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CE2215-8F2D-4C2E-91BE-54E1FE729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Kommutierung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6B7AB61-1705-40F1-9C76-F73E166D3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7664" y="1348030"/>
            <a:ext cx="5431553" cy="3023504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95A50F42-C627-4D45-8B48-4315C6ECFEC7}"/>
              </a:ext>
            </a:extLst>
          </p:cNvPr>
          <p:cNvSpPr txBox="1">
            <a:spLocks/>
          </p:cNvSpPr>
          <p:nvPr/>
        </p:nvSpPr>
        <p:spPr bwMode="auto">
          <a:xfrm>
            <a:off x="4788024" y="4299942"/>
            <a:ext cx="2088232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1100" kern="0" dirty="0"/>
              <a:t>Schaltzyklus einer Phase </a:t>
            </a:r>
          </a:p>
        </p:txBody>
      </p:sp>
    </p:spTree>
    <p:extLst>
      <p:ext uri="{BB962C8B-B14F-4D97-AF65-F5344CB8AC3E}">
        <p14:creationId xmlns:p14="http://schemas.microsoft.com/office/powerpoint/2010/main" val="948800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CE2215-8F2D-4C2E-91BE-54E1FE729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Kommutierung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6B7AB61-1705-40F1-9C76-F73E166D3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347614"/>
            <a:ext cx="5431553" cy="3024336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95A50F42-C627-4D45-8B48-4315C6ECFEC7}"/>
              </a:ext>
            </a:extLst>
          </p:cNvPr>
          <p:cNvSpPr txBox="1">
            <a:spLocks/>
          </p:cNvSpPr>
          <p:nvPr/>
        </p:nvSpPr>
        <p:spPr bwMode="auto">
          <a:xfrm>
            <a:off x="4788024" y="4299942"/>
            <a:ext cx="2088232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1100" kern="0" dirty="0"/>
              <a:t>Schaltzyklus einer Phase </a:t>
            </a:r>
          </a:p>
        </p:txBody>
      </p:sp>
    </p:spTree>
    <p:extLst>
      <p:ext uri="{BB962C8B-B14F-4D97-AF65-F5344CB8AC3E}">
        <p14:creationId xmlns:p14="http://schemas.microsoft.com/office/powerpoint/2010/main" val="3651626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7CBADA5-9E84-434D-8553-D6AEF3B6A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25" y="1273354"/>
            <a:ext cx="2056964" cy="194195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EEE90F5-A6D4-4D0E-A01F-3F4EA66E7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Drehzahl-Erfassung - Mechanisch </a:t>
            </a:r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9D6DDF56-5C65-4969-A5ED-4FCBFE1D6A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184" y="1502621"/>
            <a:ext cx="3723458" cy="153406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B952F2C-51B8-4A77-B49A-AA25ACDDF318}"/>
              </a:ext>
            </a:extLst>
          </p:cNvPr>
          <p:cNvSpPr txBox="1"/>
          <p:nvPr/>
        </p:nvSpPr>
        <p:spPr>
          <a:xfrm>
            <a:off x="467544" y="3291830"/>
            <a:ext cx="28495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effectLst/>
                <a:latin typeface="Arial" panose="020B0604020202020204" pitchFamily="34" charset="0"/>
              </a:rPr>
              <a:t>Lichtsensor</a:t>
            </a:r>
          </a:p>
          <a:p>
            <a:pPr marL="285750" indent="-285750">
              <a:buFontTx/>
              <a:buChar char="-"/>
            </a:pPr>
            <a:r>
              <a:rPr lang="pt-BR" dirty="0"/>
              <a:t>LED</a:t>
            </a:r>
          </a:p>
          <a:p>
            <a:pPr marL="285750" indent="-285750">
              <a:buFontTx/>
              <a:buChar char="-"/>
            </a:pPr>
            <a:r>
              <a:rPr lang="pt-BR" dirty="0"/>
              <a:t>Fototransistor</a:t>
            </a:r>
            <a:endParaRPr lang="pt-BR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476F7A6-63BA-4B66-9C7F-9B25C21B6FB3}"/>
              </a:ext>
            </a:extLst>
          </p:cNvPr>
          <p:cNvSpPr txBox="1"/>
          <p:nvPr/>
        </p:nvSpPr>
        <p:spPr>
          <a:xfrm>
            <a:off x="4860032" y="3220779"/>
            <a:ext cx="46645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Ausgang des Lichtsensors</a:t>
            </a:r>
          </a:p>
          <a:p>
            <a:r>
              <a:rPr lang="de-DE" dirty="0"/>
              <a:t>- Rechtecksignal pro Umdrehung</a:t>
            </a:r>
          </a:p>
        </p:txBody>
      </p:sp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0FA16FD4-2FDF-44C8-AA55-A48C40C604F6}"/>
              </a:ext>
            </a:extLst>
          </p:cNvPr>
          <p:cNvSpPr/>
          <p:nvPr/>
        </p:nvSpPr>
        <p:spPr>
          <a:xfrm rot="19850271">
            <a:off x="4864407" y="1435226"/>
            <a:ext cx="46592" cy="36776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13" name="Pfeil: nach unten 12">
            <a:extLst>
              <a:ext uri="{FF2B5EF4-FFF2-40B4-BE49-F238E27FC236}">
                <a16:creationId xmlns:a16="http://schemas.microsoft.com/office/drawing/2014/main" id="{ABF79E2F-013D-4FFA-8B0C-AED8BE424947}"/>
              </a:ext>
            </a:extLst>
          </p:cNvPr>
          <p:cNvSpPr/>
          <p:nvPr/>
        </p:nvSpPr>
        <p:spPr>
          <a:xfrm rot="19850271">
            <a:off x="5562517" y="1435226"/>
            <a:ext cx="46592" cy="36776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430F374-7129-4DEC-8C83-344D2ACE37A8}"/>
              </a:ext>
            </a:extLst>
          </p:cNvPr>
          <p:cNvSpPr txBox="1"/>
          <p:nvPr/>
        </p:nvSpPr>
        <p:spPr>
          <a:xfrm>
            <a:off x="2483768" y="3005335"/>
            <a:ext cx="36004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/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104890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223207-891E-4414-858A-72ACD4433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Drehmoment-Erfassung - Mechanisch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4A5F969-1B21-4AC1-91F0-5879EF403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9476" y="1347614"/>
            <a:ext cx="5620364" cy="2708574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BD0A84E0-6C3C-43FE-82A0-E665E3C2D828}"/>
              </a:ext>
            </a:extLst>
          </p:cNvPr>
          <p:cNvSpPr txBox="1">
            <a:spLocks/>
          </p:cNvSpPr>
          <p:nvPr/>
        </p:nvSpPr>
        <p:spPr bwMode="auto">
          <a:xfrm>
            <a:off x="5580112" y="3795886"/>
            <a:ext cx="2088232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0" fontAlgn="base" hangingPunct="0">
              <a:lnSpc>
                <a:spcPct val="130000"/>
              </a:lnSpc>
              <a:spcBef>
                <a:spcPts val="200"/>
              </a:spcBef>
              <a:spcAft>
                <a:spcPts val="225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1100" kern="0" dirty="0" err="1"/>
              <a:t>Wägezelle</a:t>
            </a:r>
            <a:r>
              <a:rPr lang="de-DE" sz="1100" kern="0" dirty="0"/>
              <a:t> mit Plattform [5]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27FAA5D-F7D2-4A3B-B9D8-26F9B7B65D69}"/>
              </a:ext>
            </a:extLst>
          </p:cNvPr>
          <p:cNvSpPr/>
          <p:nvPr/>
        </p:nvSpPr>
        <p:spPr>
          <a:xfrm>
            <a:off x="4211960" y="2811229"/>
            <a:ext cx="504056" cy="45719"/>
          </a:xfrm>
          <a:prstGeom prst="rect">
            <a:avLst/>
          </a:prstGeom>
          <a:solidFill>
            <a:srgbClr val="99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A08B188-5988-4177-A34D-0F1C79C773BE}"/>
              </a:ext>
            </a:extLst>
          </p:cNvPr>
          <p:cNvSpPr/>
          <p:nvPr/>
        </p:nvSpPr>
        <p:spPr>
          <a:xfrm>
            <a:off x="4227630" y="2286552"/>
            <a:ext cx="504056" cy="45719"/>
          </a:xfrm>
          <a:prstGeom prst="rect">
            <a:avLst/>
          </a:prstGeom>
          <a:solidFill>
            <a:srgbClr val="99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4532809"/>
      </p:ext>
    </p:extLst>
  </p:cSld>
  <p:clrMapOvr>
    <a:masterClrMapping/>
  </p:clrMapOvr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000D45BE10BF48B96EE710C6FC5FE5" ma:contentTypeVersion="5" ma:contentTypeDescription="Create a new document." ma:contentTypeScope="" ma:versionID="bc787c283a74ef91403a9b26c5df96a8">
  <xsd:schema xmlns:xsd="http://www.w3.org/2001/XMLSchema" xmlns:xs="http://www.w3.org/2001/XMLSchema" xmlns:p="http://schemas.microsoft.com/office/2006/metadata/properties" xmlns:ns3="aedeac34-185e-4660-b868-8696e2e69f09" xmlns:ns4="7c988988-be45-47c7-a039-48b490f704ac" targetNamespace="http://schemas.microsoft.com/office/2006/metadata/properties" ma:root="true" ma:fieldsID="bbb8886a4a8b76a2a9f075129684db32" ns3:_="" ns4:_="">
    <xsd:import namespace="aedeac34-185e-4660-b868-8696e2e69f09"/>
    <xsd:import namespace="7c988988-be45-47c7-a039-48b490f704a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deac34-185e-4660-b868-8696e2e69f0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988988-be45-47c7-a039-48b490f704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E36C78F-51C6-4914-A9E1-B51399CB32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edeac34-185e-4660-b868-8696e2e69f09"/>
    <ds:schemaRef ds:uri="7c988988-be45-47c7-a039-48b490f704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F41352B-B267-49AF-93CD-29A6C20D1F2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82C1AC-103E-4645-A29A-CDE00CC51BB6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c988988-be45-47c7-a039-48b490f704ac"/>
    <ds:schemaRef ds:uri="aedeac34-185e-4660-b868-8696e2e69f09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1557</Words>
  <Application>Microsoft Office PowerPoint</Application>
  <PresentationFormat>Bildschirmpräsentation (16:9)</PresentationFormat>
  <Paragraphs>346</Paragraphs>
  <Slides>24</Slides>
  <Notes>18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1" baseType="lpstr">
      <vt:lpstr>Arial</vt:lpstr>
      <vt:lpstr>Bitstream Charter</vt:lpstr>
      <vt:lpstr>Calibri</vt:lpstr>
      <vt:lpstr>Stafford</vt:lpstr>
      <vt:lpstr>u2400</vt:lpstr>
      <vt:lpstr>Wingdings</vt:lpstr>
      <vt:lpstr>Präsentationsvorlage_BWL9</vt:lpstr>
      <vt:lpstr>Automatisierte Aufnahme der Drehmoment-Kennlinie eines Propellers mit Brushless-Motor</vt:lpstr>
      <vt:lpstr>Motivation</vt:lpstr>
      <vt:lpstr>Aufgabenstellung</vt:lpstr>
      <vt:lpstr>Gliederung</vt:lpstr>
      <vt:lpstr>Grundlagen BLDC</vt:lpstr>
      <vt:lpstr>Kommutierung</vt:lpstr>
      <vt:lpstr>Kommutierung</vt:lpstr>
      <vt:lpstr>Drehzahl-Erfassung - Mechanisch </vt:lpstr>
      <vt:lpstr>Drehmoment-Erfassung - Mechanisch</vt:lpstr>
      <vt:lpstr>Drehmoment - Elektrisch</vt:lpstr>
      <vt:lpstr>Phasenstrom</vt:lpstr>
      <vt:lpstr>Verarbeitung Phasenstrom</vt:lpstr>
      <vt:lpstr>Drehzahl - Elektrisch</vt:lpstr>
      <vt:lpstr>Drehzahl Messkette</vt:lpstr>
      <vt:lpstr>Teststand</vt:lpstr>
      <vt:lpstr>Teststand</vt:lpstr>
      <vt:lpstr>Messdaten Erfassung und Verarbeitung</vt:lpstr>
      <vt:lpstr>Feature Vektor</vt:lpstr>
      <vt:lpstr>Auswertung Strom zu Drehmoment</vt:lpstr>
      <vt:lpstr>Vergleich AC und DC</vt:lpstr>
      <vt:lpstr>Validierung Elektrische Drehzahl</vt:lpstr>
      <vt:lpstr>Schlussfolgerung und Ausblick</vt:lpstr>
      <vt:lpstr>Quellen</vt:lpstr>
      <vt:lpstr>Fragen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Christian Schroll</cp:lastModifiedBy>
  <cp:revision>68</cp:revision>
  <dcterms:created xsi:type="dcterms:W3CDTF">2009-12-23T09:42:49Z</dcterms:created>
  <dcterms:modified xsi:type="dcterms:W3CDTF">2022-02-16T15:19:22Z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0x010100B7000D45BE10BF48B96EE710C6FC5FE5</vt:lpwstr>
  </property>
</Properties>
</file>